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handoutMasterIdLst>
    <p:handoutMasterId r:id="rId18"/>
  </p:handoutMasterIdLst>
  <p:sldIdLst>
    <p:sldId id="256" r:id="rId2"/>
    <p:sldId id="260" r:id="rId3"/>
    <p:sldId id="272" r:id="rId4"/>
    <p:sldId id="273" r:id="rId5"/>
    <p:sldId id="274" r:id="rId6"/>
    <p:sldId id="276" r:id="rId7"/>
    <p:sldId id="265" r:id="rId8"/>
    <p:sldId id="266" r:id="rId9"/>
    <p:sldId id="271" r:id="rId10"/>
    <p:sldId id="268" r:id="rId11"/>
    <p:sldId id="270" r:id="rId12"/>
    <p:sldId id="263" r:id="rId13"/>
    <p:sldId id="261" r:id="rId14"/>
    <p:sldId id="262" r:id="rId15"/>
    <p:sldId id="25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32FF"/>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105" autoAdjust="0"/>
  </p:normalViewPr>
  <p:slideViewPr>
    <p:cSldViewPr snapToGrid="0">
      <p:cViewPr varScale="1">
        <p:scale>
          <a:sx n="77" d="100"/>
          <a:sy n="77" d="100"/>
        </p:scale>
        <p:origin x="968" y="184"/>
      </p:cViewPr>
      <p:guideLst>
        <p:guide pos="3840"/>
        <p:guide orient="horz" pos="2160"/>
      </p:guideLst>
    </p:cSldViewPr>
  </p:slideViewPr>
  <p:notesTextViewPr>
    <p:cViewPr>
      <p:scale>
        <a:sx n="1" d="1"/>
        <a:sy n="1" d="1"/>
      </p:scale>
      <p:origin x="0" y="0"/>
    </p:cViewPr>
  </p:notesTextViewPr>
  <p:notesViewPr>
    <p:cSldViewPr snapToGrid="0">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4475077-A074-4E8C-B45E-964494945228}" type="datetimeFigureOut">
              <a:rPr lang="en-US"/>
              <a:t>5/17/18</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DE4C80B-8910-445E-8D30-7A590951118B}" type="slidenum">
              <a:rPr/>
              <a:t>‹#›</a:t>
            </a:fld>
            <a:endParaRPr/>
          </a:p>
        </p:txBody>
      </p:sp>
    </p:spTree>
    <p:extLst>
      <p:ext uri="{BB962C8B-B14F-4D97-AF65-F5344CB8AC3E}">
        <p14:creationId xmlns:p14="http://schemas.microsoft.com/office/powerpoint/2010/main" val="162125406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tiff>
</file>

<file path=ppt/media/image10.tiff>
</file>

<file path=ppt/media/image11.tiff>
</file>

<file path=ppt/media/image12.tiff>
</file>

<file path=ppt/media/image13.png>
</file>

<file path=ppt/media/image14.png>
</file>

<file path=ppt/media/image15.png>
</file>

<file path=ppt/media/image2.pn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2B48A4-4B96-49F4-8C25-4C9D06114B2C}" type="datetimeFigureOut">
              <a:rPr lang="en-US"/>
              <a:t>5/17/18</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81F1E7-4EFD-4BFF-B438-FCD52FD36B17}" type="slidenum">
              <a:rPr/>
              <a:t>‹#›</a:t>
            </a:fld>
            <a:endParaRPr/>
          </a:p>
        </p:txBody>
      </p:sp>
    </p:spTree>
    <p:extLst>
      <p:ext uri="{BB962C8B-B14F-4D97-AF65-F5344CB8AC3E}">
        <p14:creationId xmlns:p14="http://schemas.microsoft.com/office/powerpoint/2010/main" val="4735619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bwMode="ltGray">
          <a:xfrm>
            <a:off x="0" y="4572000"/>
            <a:ext cx="12192000" cy="1600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609600" y="4740333"/>
            <a:ext cx="10972800" cy="1263534"/>
          </a:xfrm>
        </p:spPr>
        <p:txBody>
          <a:bodyPr anchor="ctr">
            <a:normAutofit/>
          </a:bodyPr>
          <a:lstStyle>
            <a:lvl1pPr algn="l">
              <a:defRPr sz="5800"/>
            </a:lvl1pPr>
          </a:lstStyle>
          <a:p>
            <a:r>
              <a:rPr lang="en-US" dirty="0"/>
              <a:t>Click to edit Master title style</a:t>
            </a:r>
            <a:endParaRPr dirty="0"/>
          </a:p>
        </p:txBody>
      </p:sp>
      <p:cxnSp>
        <p:nvCxnSpPr>
          <p:cNvPr id="8" name="Straight Connector 7"/>
          <p:cNvCxnSpPr/>
          <p:nvPr/>
        </p:nvCxnSpPr>
        <p:spPr>
          <a:xfrm>
            <a:off x="0" y="62103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p:nvPr>
        </p:nvSpPr>
        <p:spPr>
          <a:xfrm>
            <a:off x="609600" y="6286500"/>
            <a:ext cx="10972800" cy="457200"/>
          </a:xfrm>
        </p:spPr>
        <p:txBody>
          <a:bodyPr anchor="ctr">
            <a:normAutofit/>
          </a:bodyPr>
          <a:lstStyle>
            <a:lvl1pPr marL="0" indent="0" algn="l">
              <a:spcBef>
                <a:spcPts val="0"/>
              </a:spcBef>
              <a:buNone/>
              <a:defRPr sz="1800">
                <a:solidFill>
                  <a:schemeClr val="tx1">
                    <a:lumMod val="50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dirty="0"/>
          </a:p>
        </p:txBody>
      </p:sp>
      <p:pic>
        <p:nvPicPr>
          <p:cNvPr id="4" name="Picture 3">
            <a:extLst>
              <a:ext uri="{FF2B5EF4-FFF2-40B4-BE49-F238E27FC236}">
                <a16:creationId xmlns:a16="http://schemas.microsoft.com/office/drawing/2014/main" id="{869E82DF-51A2-6148-806F-1D701B141383}"/>
              </a:ext>
            </a:extLst>
          </p:cNvPr>
          <p:cNvPicPr>
            <a:picLocks noChangeAspect="1"/>
          </p:cNvPicPr>
          <p:nvPr userDrawn="1"/>
        </p:nvPicPr>
        <p:blipFill rotWithShape="1">
          <a:blip r:embed="rId2"/>
          <a:srcRect b="7900"/>
          <a:stretch/>
        </p:blipFill>
        <p:spPr>
          <a:xfrm>
            <a:off x="0" y="-1614005"/>
            <a:ext cx="12192000" cy="6316238"/>
          </a:xfrm>
          <a:prstGeom prst="rect">
            <a:avLst/>
          </a:prstGeom>
        </p:spPr>
      </p:pic>
    </p:spTree>
    <p:extLst>
      <p:ext uri="{BB962C8B-B14F-4D97-AF65-F5344CB8AC3E}">
        <p14:creationId xmlns:p14="http://schemas.microsoft.com/office/powerpoint/2010/main" val="1531164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5/17/18</a:t>
            </a:fld>
            <a:endParaRPr/>
          </a:p>
        </p:txBody>
      </p:sp>
    </p:spTree>
    <p:extLst>
      <p:ext uri="{BB962C8B-B14F-4D97-AF65-F5344CB8AC3E}">
        <p14:creationId xmlns:p14="http://schemas.microsoft.com/office/powerpoint/2010/main" val="3221556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a:off x="9310254" y="0"/>
            <a:ext cx="288174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8" name="Straight Connector 7"/>
          <p:cNvCxnSpPr/>
          <p:nvPr/>
        </p:nvCxnSpPr>
        <p:spPr>
          <a:xfrm flipH="1">
            <a:off x="9310254"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Vertical Title 1"/>
          <p:cNvSpPr>
            <a:spLocks noGrp="1"/>
          </p:cNvSpPr>
          <p:nvPr>
            <p:ph type="title" orient="vert"/>
          </p:nvPr>
        </p:nvSpPr>
        <p:spPr>
          <a:xfrm>
            <a:off x="9486900" y="685800"/>
            <a:ext cx="2324100" cy="5486399"/>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838199" y="685800"/>
            <a:ext cx="8105775" cy="54863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5/17/18</a:t>
            </a:fld>
            <a:endParaRPr/>
          </a:p>
        </p:txBody>
      </p:sp>
    </p:spTree>
    <p:extLst>
      <p:ext uri="{BB962C8B-B14F-4D97-AF65-F5344CB8AC3E}">
        <p14:creationId xmlns:p14="http://schemas.microsoft.com/office/powerpoint/2010/main" val="862647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5/17/18</a:t>
            </a:fld>
            <a:endParaRPr/>
          </a:p>
        </p:txBody>
      </p:sp>
    </p:spTree>
    <p:extLst>
      <p:ext uri="{BB962C8B-B14F-4D97-AF65-F5344CB8AC3E}">
        <p14:creationId xmlns:p14="http://schemas.microsoft.com/office/powerpoint/2010/main" val="2253080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bwMode="ltGray">
          <a:xfrm>
            <a:off x="0" y="0"/>
            <a:ext cx="12192000"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609600" y="3153095"/>
            <a:ext cx="10972800" cy="2286000"/>
          </a:xfrm>
        </p:spPr>
        <p:txBody>
          <a:bodyPr anchor="b">
            <a:normAutofit/>
          </a:bodyPr>
          <a:lstStyle>
            <a:lvl1pPr>
              <a:defRPr sz="5800" b="0"/>
            </a:lvl1pPr>
          </a:lstStyle>
          <a:p>
            <a:r>
              <a:rPr lang="en-US"/>
              <a:t>Click to edit Master title style</a:t>
            </a:r>
            <a:endParaRPr/>
          </a:p>
        </p:txBody>
      </p:sp>
      <p:cxnSp>
        <p:nvCxnSpPr>
          <p:cNvPr id="8" name="Straight Connector 7"/>
          <p:cNvCxnSpPr/>
          <p:nvPr/>
        </p:nvCxnSpPr>
        <p:spPr>
          <a:xfrm>
            <a:off x="0" y="57531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603250" y="5864054"/>
            <a:ext cx="10972800" cy="450042"/>
          </a:xfrm>
        </p:spPr>
        <p:txBody>
          <a:bodyPr anchor="ctr"/>
          <a:lstStyle>
            <a:lvl1pPr marL="0" indent="0">
              <a:spcBef>
                <a:spcPts val="0"/>
              </a:spcBef>
              <a:buNone/>
              <a:defRPr sz="2000">
                <a:solidFill>
                  <a:schemeClr val="tx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937242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066800" y="1714501"/>
            <a:ext cx="4752109" cy="4457700"/>
          </a:xfrm>
        </p:spPr>
        <p:txBody>
          <a:bodyPr>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373091" y="1714501"/>
            <a:ext cx="4752109" cy="4457700"/>
          </a:xfrm>
        </p:spPr>
        <p:txBody>
          <a:bodyPr>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Slide Number Placeholder 4"/>
          <p:cNvSpPr>
            <a:spLocks noGrp="1"/>
          </p:cNvSpPr>
          <p:nvPr>
            <p:ph type="sldNum" sz="quarter" idx="12"/>
          </p:nvPr>
        </p:nvSpPr>
        <p:spPr/>
        <p:txBody>
          <a:bodyPr/>
          <a:lstStyle/>
          <a:p>
            <a:fld id="{5F4C9F40-B079-4B71-A627-7266DFEA7F03}" type="slidenum">
              <a:rPr/>
              <a:t>‹#›</a:t>
            </a:fld>
            <a:endParaRPr/>
          </a:p>
        </p:txBody>
      </p:sp>
      <p:sp>
        <p:nvSpPr>
          <p:cNvPr id="6" name="Footer Placeholder 5"/>
          <p:cNvSpPr>
            <a:spLocks noGrp="1"/>
          </p:cNvSpPr>
          <p:nvPr>
            <p:ph type="ftr" sz="quarter" idx="11"/>
          </p:nvPr>
        </p:nvSpPr>
        <p:spPr/>
        <p:txBody>
          <a:bodyPr/>
          <a:lstStyle/>
          <a:p>
            <a:endParaRPr/>
          </a:p>
        </p:txBody>
      </p:sp>
      <p:sp>
        <p:nvSpPr>
          <p:cNvPr id="5" name="Date Placeholder 6"/>
          <p:cNvSpPr>
            <a:spLocks noGrp="1"/>
          </p:cNvSpPr>
          <p:nvPr>
            <p:ph type="dt" sz="half" idx="10"/>
          </p:nvPr>
        </p:nvSpPr>
        <p:spPr/>
        <p:txBody>
          <a:bodyPr/>
          <a:lstStyle/>
          <a:p>
            <a:fld id="{0402902D-A5F5-4D7D-AAA7-32469BA0BC4D}" type="datetimeFigureOut">
              <a:rPr lang="en-US"/>
              <a:t>5/17/18</a:t>
            </a:fld>
            <a:endParaRPr/>
          </a:p>
        </p:txBody>
      </p:sp>
    </p:spTree>
    <p:extLst>
      <p:ext uri="{BB962C8B-B14F-4D97-AF65-F5344CB8AC3E}">
        <p14:creationId xmlns:p14="http://schemas.microsoft.com/office/powerpoint/2010/main" val="4072386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066800" y="1529541"/>
            <a:ext cx="4754880" cy="811583"/>
          </a:xfrm>
        </p:spPr>
        <p:txBody>
          <a:bodyPr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6800" y="2484692"/>
            <a:ext cx="4754880" cy="3687508"/>
          </a:xfrm>
        </p:spPr>
        <p:txBody>
          <a:bodyPr/>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370320" y="1529541"/>
            <a:ext cx="4754880" cy="811583"/>
          </a:xfrm>
        </p:spPr>
        <p:txBody>
          <a:bodyPr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70320" y="2484692"/>
            <a:ext cx="4754880" cy="3687508"/>
          </a:xfrm>
        </p:spPr>
        <p:txBody>
          <a:bodyPr/>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9" name="Slide Number Placeholder 6"/>
          <p:cNvSpPr>
            <a:spLocks noGrp="1"/>
          </p:cNvSpPr>
          <p:nvPr>
            <p:ph type="sldNum" sz="quarter" idx="12"/>
          </p:nvPr>
        </p:nvSpPr>
        <p:spPr/>
        <p:txBody>
          <a:bodyPr/>
          <a:lstStyle/>
          <a:p>
            <a:fld id="{5F4C9F40-B079-4B71-A627-7266DFEA7F03}" type="slidenum">
              <a:rPr/>
              <a:t>‹#›</a:t>
            </a:fld>
            <a:endParaRPr/>
          </a:p>
        </p:txBody>
      </p:sp>
      <p:sp>
        <p:nvSpPr>
          <p:cNvPr id="8" name="Footer Placeholder 7"/>
          <p:cNvSpPr>
            <a:spLocks noGrp="1"/>
          </p:cNvSpPr>
          <p:nvPr>
            <p:ph type="ftr" sz="quarter" idx="11"/>
          </p:nvPr>
        </p:nvSpPr>
        <p:spPr/>
        <p:txBody>
          <a:bodyPr/>
          <a:lstStyle/>
          <a:p>
            <a:endParaRPr/>
          </a:p>
        </p:txBody>
      </p:sp>
      <p:sp>
        <p:nvSpPr>
          <p:cNvPr id="7" name="Date Placeholder 8"/>
          <p:cNvSpPr>
            <a:spLocks noGrp="1"/>
          </p:cNvSpPr>
          <p:nvPr>
            <p:ph type="dt" sz="half" idx="10"/>
          </p:nvPr>
        </p:nvSpPr>
        <p:spPr/>
        <p:txBody>
          <a:bodyPr/>
          <a:lstStyle/>
          <a:p>
            <a:fld id="{0402902D-A5F5-4D7D-AAA7-32469BA0BC4D}" type="datetimeFigureOut">
              <a:rPr lang="en-US"/>
              <a:t>5/17/18</a:t>
            </a:fld>
            <a:endParaRPr/>
          </a:p>
        </p:txBody>
      </p:sp>
    </p:spTree>
    <p:extLst>
      <p:ext uri="{BB962C8B-B14F-4D97-AF65-F5344CB8AC3E}">
        <p14:creationId xmlns:p14="http://schemas.microsoft.com/office/powerpoint/2010/main" val="960624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5" name="Slide Number Placeholder 2"/>
          <p:cNvSpPr>
            <a:spLocks noGrp="1"/>
          </p:cNvSpPr>
          <p:nvPr>
            <p:ph type="sldNum" sz="quarter" idx="12"/>
          </p:nvPr>
        </p:nvSpPr>
        <p:spPr/>
        <p:txBody>
          <a:bodyPr/>
          <a:lstStyle/>
          <a:p>
            <a:fld id="{5F4C9F40-B079-4B71-A627-7266DFEA7F03}" type="slidenum">
              <a:rPr/>
              <a:t>‹#›</a:t>
            </a:fld>
            <a:endParaRPr/>
          </a:p>
        </p:txBody>
      </p:sp>
      <p:sp>
        <p:nvSpPr>
          <p:cNvPr id="4" name="Footer Placeholder 3"/>
          <p:cNvSpPr>
            <a:spLocks noGrp="1"/>
          </p:cNvSpPr>
          <p:nvPr>
            <p:ph type="ftr" sz="quarter" idx="11"/>
          </p:nvPr>
        </p:nvSpPr>
        <p:spPr/>
        <p:txBody>
          <a:bodyPr/>
          <a:lstStyle/>
          <a:p>
            <a:endParaRPr/>
          </a:p>
        </p:txBody>
      </p:sp>
      <p:sp>
        <p:nvSpPr>
          <p:cNvPr id="3" name="Date Placeholder 5"/>
          <p:cNvSpPr>
            <a:spLocks noGrp="1"/>
          </p:cNvSpPr>
          <p:nvPr>
            <p:ph type="dt" sz="half" idx="10"/>
          </p:nvPr>
        </p:nvSpPr>
        <p:spPr/>
        <p:txBody>
          <a:bodyPr/>
          <a:lstStyle/>
          <a:p>
            <a:fld id="{0402902D-A5F5-4D7D-AAA7-32469BA0BC4D}" type="datetimeFigureOut">
              <a:rPr lang="en-US"/>
              <a:t>5/17/18</a:t>
            </a:fld>
            <a:endParaRPr/>
          </a:p>
        </p:txBody>
      </p:sp>
    </p:spTree>
    <p:extLst>
      <p:ext uri="{BB962C8B-B14F-4D97-AF65-F5344CB8AC3E}">
        <p14:creationId xmlns:p14="http://schemas.microsoft.com/office/powerpoint/2010/main" val="2515942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4" name="Slide Number Placeholder 1"/>
          <p:cNvSpPr>
            <a:spLocks noGrp="1"/>
          </p:cNvSpPr>
          <p:nvPr>
            <p:ph type="sldNum" sz="quarter" idx="12"/>
          </p:nvPr>
        </p:nvSpPr>
        <p:spPr/>
        <p:txBody>
          <a:bodyPr/>
          <a:lstStyle/>
          <a:p>
            <a:fld id="{5F4C9F40-B079-4B71-A627-7266DFEA7F03}" type="slidenum">
              <a:rPr/>
              <a:t>‹#›</a:t>
            </a:fld>
            <a:endParaRPr dirty="0"/>
          </a:p>
        </p:txBody>
      </p:sp>
      <p:sp>
        <p:nvSpPr>
          <p:cNvPr id="3" name="Footer Placeholder 2"/>
          <p:cNvSpPr>
            <a:spLocks noGrp="1"/>
          </p:cNvSpPr>
          <p:nvPr>
            <p:ph type="ftr" sz="quarter" idx="11"/>
          </p:nvPr>
        </p:nvSpPr>
        <p:spPr/>
        <p:txBody>
          <a:bodyPr/>
          <a:lstStyle/>
          <a:p>
            <a:endParaRPr dirty="0"/>
          </a:p>
        </p:txBody>
      </p:sp>
      <p:sp>
        <p:nvSpPr>
          <p:cNvPr id="2" name="Date Placeholder 3"/>
          <p:cNvSpPr>
            <a:spLocks noGrp="1"/>
          </p:cNvSpPr>
          <p:nvPr>
            <p:ph type="dt" sz="half" idx="10"/>
          </p:nvPr>
        </p:nvSpPr>
        <p:spPr/>
        <p:txBody>
          <a:bodyPr/>
          <a:lstStyle/>
          <a:p>
            <a:fld id="{0402902D-A5F5-4D7D-AAA7-32469BA0BC4D}" type="datetimeFigureOut">
              <a:rPr lang="en-US"/>
              <a:t>5/17/18</a:t>
            </a:fld>
            <a:endParaRPr dirty="0"/>
          </a:p>
        </p:txBody>
      </p:sp>
    </p:spTree>
    <p:extLst>
      <p:ext uri="{BB962C8B-B14F-4D97-AF65-F5344CB8AC3E}">
        <p14:creationId xmlns:p14="http://schemas.microsoft.com/office/powerpoint/2010/main" val="2756335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3" name="Rectangle 12"/>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80519" y="465512"/>
            <a:ext cx="3506162" cy="1600200"/>
          </a:xfrm>
        </p:spPr>
        <p:txBody>
          <a:bodyPr anchor="t">
            <a:normAutofit/>
          </a:bodyPr>
          <a:lstStyle>
            <a:lvl1pPr>
              <a:defRPr sz="2800" b="0"/>
            </a:lvl1pPr>
          </a:lstStyle>
          <a:p>
            <a:r>
              <a:rPr lang="en-US"/>
              <a:t>Click to edit Master title style</a:t>
            </a:r>
            <a:endParaRPr/>
          </a:p>
        </p:txBody>
      </p:sp>
      <p:sp>
        <p:nvSpPr>
          <p:cNvPr id="4" name="Text Placeholder 3"/>
          <p:cNvSpPr>
            <a:spLocks noGrp="1"/>
          </p:cNvSpPr>
          <p:nvPr>
            <p:ph type="body" sz="half" idx="2"/>
          </p:nvPr>
        </p:nvSpPr>
        <p:spPr>
          <a:xfrm>
            <a:off x="380519" y="3746500"/>
            <a:ext cx="3506162" cy="24257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Content Placeholder 2"/>
          <p:cNvSpPr>
            <a:spLocks noGrp="1"/>
          </p:cNvSpPr>
          <p:nvPr>
            <p:ph idx="1"/>
          </p:nvPr>
        </p:nvSpPr>
        <p:spPr>
          <a:xfrm>
            <a:off x="4699000" y="465513"/>
            <a:ext cx="7048500" cy="5935287"/>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Tree>
    <p:extLst>
      <p:ext uri="{BB962C8B-B14F-4D97-AF65-F5344CB8AC3E}">
        <p14:creationId xmlns:p14="http://schemas.microsoft.com/office/powerpoint/2010/main" val="3002018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688">
          <p15:clr>
            <a:srgbClr val="FBAE40"/>
          </p15:clr>
        </p15:guide>
        <p15:guide id="2" orient="horz" pos="288">
          <p15:clr>
            <a:srgbClr val="FBAE40"/>
          </p15:clr>
        </p15:guide>
        <p15:guide id="3" orient="horz" pos="4032">
          <p15:clr>
            <a:srgbClr val="FBAE40"/>
          </p15:clr>
        </p15:guide>
        <p15:guide id="4" pos="295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84048" y="466344"/>
            <a:ext cx="3502152" cy="1600200"/>
          </a:xfrm>
        </p:spPr>
        <p:txBody>
          <a:bodyPr anchor="t">
            <a:normAutofit/>
          </a:bodyPr>
          <a:lstStyle>
            <a:lvl1pPr>
              <a:defRPr sz="2800" b="0"/>
            </a:lvl1pPr>
          </a:lstStyle>
          <a:p>
            <a:r>
              <a:rPr lang="en-US"/>
              <a:t>Click to edit Master title style</a:t>
            </a:r>
            <a:endParaRPr dirty="0"/>
          </a:p>
        </p:txBody>
      </p:sp>
      <p:sp>
        <p:nvSpPr>
          <p:cNvPr id="4" name="Text Placeholder 3"/>
          <p:cNvSpPr>
            <a:spLocks noGrp="1"/>
          </p:cNvSpPr>
          <p:nvPr>
            <p:ph type="body" sz="half" idx="2"/>
          </p:nvPr>
        </p:nvSpPr>
        <p:spPr>
          <a:xfrm>
            <a:off x="384048" y="3749040"/>
            <a:ext cx="3502152" cy="242316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309872" y="0"/>
            <a:ext cx="7882128" cy="6858000"/>
          </a:xfrm>
        </p:spPr>
        <p:txBody>
          <a:bodyPr tIns="7315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Tree>
    <p:extLst>
      <p:ext uri="{BB962C8B-B14F-4D97-AF65-F5344CB8AC3E}">
        <p14:creationId xmlns:p14="http://schemas.microsoft.com/office/powerpoint/2010/main" val="934938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bwMode="ltGray">
          <a:xfrm>
            <a:off x="0" y="0"/>
            <a:ext cx="12192000" cy="137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bwMode="auto">
          <a:xfrm>
            <a:off x="1066800" y="127000"/>
            <a:ext cx="10058400" cy="1097280"/>
          </a:xfrm>
          <a:prstGeom prst="rect">
            <a:avLst/>
          </a:prstGeom>
        </p:spPr>
        <p:txBody>
          <a:bodyPr vert="horz" lIns="91440" tIns="45720" rIns="91440" bIns="45720" rtlCol="0" anchor="ctr">
            <a:normAutofit/>
          </a:bodyPr>
          <a:lstStyle/>
          <a:p>
            <a:r>
              <a:rPr lang="en-US"/>
              <a:t>Click to edit Master title style</a:t>
            </a:r>
            <a:endParaRPr dirty="0"/>
          </a:p>
        </p:txBody>
      </p:sp>
      <p:cxnSp>
        <p:nvCxnSpPr>
          <p:cNvPr id="9" name="Straight Connector 8"/>
          <p:cNvCxnSpPr/>
          <p:nvPr/>
        </p:nvCxnSpPr>
        <p:spPr>
          <a:xfrm>
            <a:off x="0" y="13716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1066800" y="1714500"/>
            <a:ext cx="10058400" cy="44577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Slide Number Placeholder 5"/>
          <p:cNvSpPr>
            <a:spLocks noGrp="1"/>
          </p:cNvSpPr>
          <p:nvPr>
            <p:ph type="sldNum" sz="quarter" idx="4"/>
          </p:nvPr>
        </p:nvSpPr>
        <p:spPr>
          <a:xfrm>
            <a:off x="85724" y="6394450"/>
            <a:ext cx="523875"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fld id="{5F4C9F40-B079-4B71-A627-7266DFEA7F03}" type="slidenum">
              <a:rPr/>
              <a:pPr/>
              <a:t>‹#›</a:t>
            </a:fld>
            <a:endParaRPr/>
          </a:p>
        </p:txBody>
      </p:sp>
      <p:sp>
        <p:nvSpPr>
          <p:cNvPr id="5" name="Footer Placeholder 4"/>
          <p:cNvSpPr>
            <a:spLocks noGrp="1"/>
          </p:cNvSpPr>
          <p:nvPr>
            <p:ph type="ftr" sz="quarter" idx="3"/>
          </p:nvPr>
        </p:nvSpPr>
        <p:spPr>
          <a:xfrm>
            <a:off x="809625" y="6394450"/>
            <a:ext cx="8134350" cy="274320"/>
          </a:xfrm>
          <a:prstGeom prst="rect">
            <a:avLst/>
          </a:prstGeom>
        </p:spPr>
        <p:txBody>
          <a:bodyPr vert="horz" lIns="91440" tIns="45720" rIns="91440" bIns="45720" rtlCol="0" anchor="ctr"/>
          <a:lstStyle>
            <a:lvl1pPr algn="l">
              <a:defRPr sz="1200">
                <a:solidFill>
                  <a:schemeClr val="tx1">
                    <a:lumMod val="50000"/>
                  </a:schemeClr>
                </a:solidFill>
              </a:defRPr>
            </a:lvl1pPr>
          </a:lstStyle>
          <a:p>
            <a:endParaRPr dirty="0"/>
          </a:p>
        </p:txBody>
      </p:sp>
      <p:sp>
        <p:nvSpPr>
          <p:cNvPr id="4" name="Date Placeholder 3"/>
          <p:cNvSpPr>
            <a:spLocks noGrp="1"/>
          </p:cNvSpPr>
          <p:nvPr>
            <p:ph type="dt" sz="half" idx="2"/>
          </p:nvPr>
        </p:nvSpPr>
        <p:spPr>
          <a:xfrm>
            <a:off x="9486900" y="6394450"/>
            <a:ext cx="2324100"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fld id="{0402902D-A5F5-4D7D-AAA7-32469BA0BC4D}" type="datetimeFigureOut">
              <a:rPr lang="en-US"/>
              <a:pPr/>
              <a:t>5/17/18</a:t>
            </a:fld>
            <a:endParaRPr dirty="0"/>
          </a:p>
        </p:txBody>
      </p:sp>
    </p:spTree>
    <p:extLst>
      <p:ext uri="{BB962C8B-B14F-4D97-AF65-F5344CB8AC3E}">
        <p14:creationId xmlns:p14="http://schemas.microsoft.com/office/powerpoint/2010/main" val="127595847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400" kern="1200">
          <a:solidFill>
            <a:schemeClr val="tx1"/>
          </a:solidFill>
          <a:latin typeface="+mj-lt"/>
          <a:ea typeface="+mj-ea"/>
          <a:cs typeface="+mj-cs"/>
        </a:defRPr>
      </a:lvl1pPr>
    </p:titleStyle>
    <p:bodyStyle>
      <a:lvl1pPr marL="274320" indent="-274320" algn="l" defTabSz="914400" rtl="0" eaLnBrk="1" latinLnBrk="0" hangingPunct="1">
        <a:spcBef>
          <a:spcPts val="2200"/>
        </a:spcBef>
        <a:buClr>
          <a:schemeClr val="tx1">
            <a:lumMod val="65000"/>
          </a:schemeClr>
        </a:buClr>
        <a:buFont typeface="Arial" pitchFamily="34" charset="0"/>
        <a:buChar char="•"/>
        <a:defRPr sz="2200" kern="1200">
          <a:solidFill>
            <a:schemeClr val="tx1"/>
          </a:solidFill>
          <a:latin typeface="+mn-lt"/>
          <a:ea typeface="+mn-ea"/>
          <a:cs typeface="+mn-cs"/>
        </a:defRPr>
      </a:lvl1pPr>
      <a:lvl2pPr marL="594360" indent="-274320" algn="l" defTabSz="914400" rtl="0" eaLnBrk="1" latinLnBrk="0" hangingPunct="1">
        <a:spcBef>
          <a:spcPts val="1600"/>
        </a:spcBef>
        <a:buClr>
          <a:schemeClr val="tx1">
            <a:lumMod val="65000"/>
          </a:schemeClr>
        </a:buClr>
        <a:buFont typeface="Arial" pitchFamily="34" charset="0"/>
        <a:buChar char="•"/>
        <a:defRPr sz="2000" kern="1200">
          <a:solidFill>
            <a:schemeClr val="tx1"/>
          </a:solidFill>
          <a:latin typeface="+mn-lt"/>
          <a:ea typeface="+mn-ea"/>
          <a:cs typeface="+mn-cs"/>
        </a:defRPr>
      </a:lvl2pPr>
      <a:lvl3pPr marL="868680" indent="-228600" algn="l" defTabSz="914400" rtl="0" eaLnBrk="1" latinLnBrk="0" hangingPunct="1">
        <a:spcBef>
          <a:spcPts val="1200"/>
        </a:spcBef>
        <a:buClr>
          <a:schemeClr val="tx1">
            <a:lumMod val="65000"/>
          </a:schemeClr>
        </a:buClr>
        <a:buFont typeface="Arial" pitchFamily="34" charset="0"/>
        <a:buChar char="•"/>
        <a:defRPr sz="1800" kern="1200">
          <a:solidFill>
            <a:schemeClr val="tx1"/>
          </a:solidFill>
          <a:latin typeface="+mn-lt"/>
          <a:ea typeface="+mn-ea"/>
          <a:cs typeface="+mn-cs"/>
        </a:defRPr>
      </a:lvl3pPr>
      <a:lvl4pPr marL="1188720" indent="-228600" algn="l" defTabSz="914400" rtl="0" eaLnBrk="1" latinLnBrk="0" hangingPunct="1">
        <a:spcBef>
          <a:spcPts val="1000"/>
        </a:spcBef>
        <a:buClr>
          <a:schemeClr val="tx1">
            <a:lumMod val="65000"/>
          </a:schemeClr>
        </a:buClr>
        <a:buFont typeface="Arial" pitchFamily="34" charset="0"/>
        <a:buChar char="•"/>
        <a:defRPr sz="1600" kern="1200">
          <a:solidFill>
            <a:schemeClr val="tx1"/>
          </a:solidFill>
          <a:latin typeface="+mn-lt"/>
          <a:ea typeface="+mn-ea"/>
          <a:cs typeface="+mn-cs"/>
        </a:defRPr>
      </a:lvl4pPr>
      <a:lvl5pPr marL="1417320" indent="-228600" algn="l" defTabSz="914400" rtl="0" eaLnBrk="1" latinLnBrk="0" hangingPunct="1">
        <a:spcBef>
          <a:spcPts val="800"/>
        </a:spcBef>
        <a:buClr>
          <a:schemeClr val="tx1">
            <a:lumMod val="65000"/>
          </a:schemeClr>
        </a:buClr>
        <a:buFont typeface="Arial" pitchFamily="34" charset="0"/>
        <a:buChar char="•"/>
        <a:defRPr sz="1600" kern="1200">
          <a:solidFill>
            <a:schemeClr val="tx1"/>
          </a:solidFill>
          <a:latin typeface="+mn-lt"/>
          <a:ea typeface="+mn-ea"/>
          <a:cs typeface="+mn-cs"/>
        </a:defRPr>
      </a:lvl5pPr>
      <a:lvl6pPr marL="16459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6pPr>
      <a:lvl7pPr marL="18745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7pPr>
      <a:lvl8pPr marL="21031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8pPr>
      <a:lvl9pPr marL="23317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7" Type="http://schemas.microsoft.com/office/2007/relationships/hdphoto" Target="../media/hdphoto3.wdp"/><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4.png"/><Relationship Id="rId5" Type="http://schemas.microsoft.com/office/2007/relationships/hdphoto" Target="../media/hdphoto1.wdp"/><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cms.gov/Research-Statistics-Data-and-Systems/Statistics-Trends-and-Reports/Medicare-Provider-Charge-Data/PartD2016.html" TargetMode="External"/><Relationship Id="rId2" Type="http://schemas.openxmlformats.org/officeDocument/2006/relationships/hyperlink" Target="http://doi.org/10.15171/ijhpm.2015.196"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care1st.com/media/pdf/corporate/2014FWA/Avoiding_Medicare_FandA_Physicians_FactSheet_905645.pdf"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4.tiff"/><Relationship Id="rId4" Type="http://schemas.openxmlformats.org/officeDocument/2006/relationships/image" Target="../media/image3.tiff"/></Relationships>
</file>

<file path=ppt/slides/_rels/slide4.xml.rels><?xml version="1.0" encoding="UTF-8" standalone="yes"?>
<Relationships xmlns="http://schemas.openxmlformats.org/package/2006/relationships"><Relationship Id="rId8" Type="http://schemas.openxmlformats.org/officeDocument/2006/relationships/image" Target="../media/image11.tiff"/><Relationship Id="rId3" Type="http://schemas.openxmlformats.org/officeDocument/2006/relationships/image" Target="../media/image6.tiff"/><Relationship Id="rId7" Type="http://schemas.openxmlformats.org/officeDocument/2006/relationships/image" Target="../media/image10.tiff"/><Relationship Id="rId2" Type="http://schemas.openxmlformats.org/officeDocument/2006/relationships/image" Target="../media/image5.tiff"/><Relationship Id="rId1" Type="http://schemas.openxmlformats.org/officeDocument/2006/relationships/slideLayout" Target="../slideLayouts/slideLayout2.xml"/><Relationship Id="rId6" Type="http://schemas.openxmlformats.org/officeDocument/2006/relationships/image" Target="../media/image9.tiff"/><Relationship Id="rId5" Type="http://schemas.openxmlformats.org/officeDocument/2006/relationships/image" Target="../media/image8.tiff"/><Relationship Id="rId4" Type="http://schemas.openxmlformats.org/officeDocument/2006/relationships/image" Target="../media/image7.tiff"/><Relationship Id="rId9" Type="http://schemas.openxmlformats.org/officeDocument/2006/relationships/image" Target="../media/image12.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7" Type="http://schemas.microsoft.com/office/2007/relationships/hdphoto" Target="../media/hdphoto3.wdp"/><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4.png"/><Relationship Id="rId5" Type="http://schemas.microsoft.com/office/2007/relationships/hdphoto" Target="../media/hdphoto1.wdp"/><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7" Type="http://schemas.microsoft.com/office/2007/relationships/hdphoto" Target="../media/hdphoto1.wdp"/><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2.png"/><Relationship Id="rId5" Type="http://schemas.microsoft.com/office/2007/relationships/hdphoto" Target="../media/hdphoto3.wdp"/><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7" Type="http://schemas.microsoft.com/office/2007/relationships/hdphoto" Target="../media/hdphoto1.wdp"/><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2.png"/><Relationship Id="rId5" Type="http://schemas.microsoft.com/office/2007/relationships/hdphoto" Target="../media/hdphoto3.wdp"/><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000" dirty="0"/>
              <a:t>Feature engineering </a:t>
            </a:r>
            <a:r>
              <a:rPr lang="en-US" sz="4000"/>
              <a:t>for credit </a:t>
            </a:r>
            <a:r>
              <a:rPr lang="en-US" sz="4000" dirty="0"/>
              <a:t>card fraud</a:t>
            </a:r>
          </a:p>
        </p:txBody>
      </p:sp>
      <p:sp>
        <p:nvSpPr>
          <p:cNvPr id="3" name="Subtitle 2"/>
          <p:cNvSpPr>
            <a:spLocks noGrp="1"/>
          </p:cNvSpPr>
          <p:nvPr>
            <p:ph type="subTitle" idx="1"/>
          </p:nvPr>
        </p:nvSpPr>
        <p:spPr/>
        <p:txBody>
          <a:bodyPr/>
          <a:lstStyle/>
          <a:p>
            <a:r>
              <a:rPr lang="en-US" dirty="0">
                <a:solidFill>
                  <a:schemeClr val="tx1">
                    <a:lumMod val="95000"/>
                  </a:schemeClr>
                </a:solidFill>
              </a:rPr>
              <a:t>Chris Kuo, Ph.D.| Columbia University</a:t>
            </a:r>
          </a:p>
        </p:txBody>
      </p:sp>
    </p:spTree>
    <p:extLst>
      <p:ext uri="{BB962C8B-B14F-4D97-AF65-F5344CB8AC3E}">
        <p14:creationId xmlns:p14="http://schemas.microsoft.com/office/powerpoint/2010/main" val="1420781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EB51C-3D11-FE45-BEB7-D321253B1B55}"/>
              </a:ext>
            </a:extLst>
          </p:cNvPr>
          <p:cNvSpPr>
            <a:spLocks noGrp="1"/>
          </p:cNvSpPr>
          <p:nvPr>
            <p:ph type="title"/>
          </p:nvPr>
        </p:nvSpPr>
        <p:spPr>
          <a:xfrm>
            <a:off x="0" y="127000"/>
            <a:ext cx="12192000" cy="1097280"/>
          </a:xfrm>
        </p:spPr>
        <p:txBody>
          <a:bodyPr/>
          <a:lstStyle/>
          <a:p>
            <a:pPr algn="ctr"/>
            <a:r>
              <a:rPr lang="en-US" dirty="0"/>
              <a:t>Level 5: Multiple providers, multiple claims, multiple policies</a:t>
            </a:r>
          </a:p>
        </p:txBody>
      </p:sp>
      <p:pic>
        <p:nvPicPr>
          <p:cNvPr id="8" name="Picture 7">
            <a:extLst>
              <a:ext uri="{FF2B5EF4-FFF2-40B4-BE49-F238E27FC236}">
                <a16:creationId xmlns:a16="http://schemas.microsoft.com/office/drawing/2014/main" id="{3045A92C-BC90-E142-BB3B-296BFE47D738}"/>
              </a:ext>
            </a:extLst>
          </p:cNvPr>
          <p:cNvPicPr>
            <a:picLocks noChangeAspect="1"/>
          </p:cNvPicPr>
          <p:nvPr/>
        </p:nvPicPr>
        <p:blipFill>
          <a:blip r:embed="rId2">
            <a:extLst>
              <a:ext uri="{BEBA8EAE-BF5A-486C-A8C5-ECC9F3942E4B}">
                <a14:imgProps xmlns:a14="http://schemas.microsoft.com/office/drawing/2010/main">
                  <a14:imgLayer r:embed="rId3">
                    <a14:imgEffect>
                      <a14:artisticChalkSketch/>
                    </a14:imgEffect>
                  </a14:imgLayer>
                </a14:imgProps>
              </a:ext>
            </a:extLst>
          </a:blip>
          <a:stretch>
            <a:fillRect/>
          </a:stretch>
        </p:blipFill>
        <p:spPr>
          <a:xfrm>
            <a:off x="2753696" y="1475597"/>
            <a:ext cx="1103972" cy="1259299"/>
          </a:xfrm>
          <a:prstGeom prst="rect">
            <a:avLst/>
          </a:prstGeom>
        </p:spPr>
      </p:pic>
      <p:pic>
        <p:nvPicPr>
          <p:cNvPr id="13" name="Picture 12">
            <a:extLst>
              <a:ext uri="{FF2B5EF4-FFF2-40B4-BE49-F238E27FC236}">
                <a16:creationId xmlns:a16="http://schemas.microsoft.com/office/drawing/2014/main" id="{1951BC97-8EA9-D24F-82A3-8B33A8D395CE}"/>
              </a:ext>
            </a:extLst>
          </p:cNvPr>
          <p:cNvPicPr>
            <a:picLocks noChangeAspect="1"/>
          </p:cNvPicPr>
          <p:nvPr/>
        </p:nvPicPr>
        <p:blipFill>
          <a:blip r:embed="rId4">
            <a:extLst>
              <a:ext uri="{BEBA8EAE-BF5A-486C-A8C5-ECC9F3942E4B}">
                <a14:imgProps xmlns:a14="http://schemas.microsoft.com/office/drawing/2010/main">
                  <a14:imgLayer r:embed="rId5">
                    <a14:imgEffect>
                      <a14:artisticChalkSketch/>
                    </a14:imgEffect>
                  </a14:imgLayer>
                </a14:imgProps>
              </a:ext>
            </a:extLst>
          </a:blip>
          <a:stretch>
            <a:fillRect/>
          </a:stretch>
        </p:blipFill>
        <p:spPr>
          <a:xfrm>
            <a:off x="7005533" y="1617101"/>
            <a:ext cx="1313589" cy="1313589"/>
          </a:xfrm>
          <a:prstGeom prst="rect">
            <a:avLst/>
          </a:prstGeom>
        </p:spPr>
      </p:pic>
      <p:pic>
        <p:nvPicPr>
          <p:cNvPr id="14" name="Picture 13">
            <a:extLst>
              <a:ext uri="{FF2B5EF4-FFF2-40B4-BE49-F238E27FC236}">
                <a16:creationId xmlns:a16="http://schemas.microsoft.com/office/drawing/2014/main" id="{B4BF1531-1B10-694C-BA6D-AABA54522479}"/>
              </a:ext>
            </a:extLst>
          </p:cNvPr>
          <p:cNvPicPr>
            <a:picLocks noChangeAspect="1"/>
          </p:cNvPicPr>
          <p:nvPr/>
        </p:nvPicPr>
        <p:blipFill>
          <a:blip r:embed="rId4">
            <a:extLst>
              <a:ext uri="{BEBA8EAE-BF5A-486C-A8C5-ECC9F3942E4B}">
                <a14:imgProps xmlns:a14="http://schemas.microsoft.com/office/drawing/2010/main">
                  <a14:imgLayer r:embed="rId5">
                    <a14:imgEffect>
                      <a14:artisticChalkSketch/>
                    </a14:imgEffect>
                  </a14:imgLayer>
                </a14:imgProps>
              </a:ext>
            </a:extLst>
          </a:blip>
          <a:stretch>
            <a:fillRect/>
          </a:stretch>
        </p:blipFill>
        <p:spPr>
          <a:xfrm>
            <a:off x="8003153" y="1617100"/>
            <a:ext cx="1313589" cy="1313589"/>
          </a:xfrm>
          <a:prstGeom prst="rect">
            <a:avLst/>
          </a:prstGeom>
        </p:spPr>
      </p:pic>
      <p:pic>
        <p:nvPicPr>
          <p:cNvPr id="15" name="Picture 14">
            <a:extLst>
              <a:ext uri="{FF2B5EF4-FFF2-40B4-BE49-F238E27FC236}">
                <a16:creationId xmlns:a16="http://schemas.microsoft.com/office/drawing/2014/main" id="{631FB77B-6709-294F-979F-95E95B60BA9F}"/>
              </a:ext>
            </a:extLst>
          </p:cNvPr>
          <p:cNvPicPr>
            <a:picLocks noChangeAspect="1"/>
          </p:cNvPicPr>
          <p:nvPr/>
        </p:nvPicPr>
        <p:blipFill>
          <a:blip r:embed="rId4">
            <a:extLst>
              <a:ext uri="{BEBA8EAE-BF5A-486C-A8C5-ECC9F3942E4B}">
                <a14:imgProps xmlns:a14="http://schemas.microsoft.com/office/drawing/2010/main">
                  <a14:imgLayer r:embed="rId5">
                    <a14:imgEffect>
                      <a14:artisticChalkSketch/>
                    </a14:imgEffect>
                  </a14:imgLayer>
                </a14:imgProps>
              </a:ext>
            </a:extLst>
          </a:blip>
          <a:stretch>
            <a:fillRect/>
          </a:stretch>
        </p:blipFill>
        <p:spPr>
          <a:xfrm>
            <a:off x="9000773" y="1625259"/>
            <a:ext cx="1313589" cy="1313589"/>
          </a:xfrm>
          <a:prstGeom prst="rect">
            <a:avLst/>
          </a:prstGeom>
        </p:spPr>
      </p:pic>
      <p:pic>
        <p:nvPicPr>
          <p:cNvPr id="16" name="Picture 15">
            <a:extLst>
              <a:ext uri="{FF2B5EF4-FFF2-40B4-BE49-F238E27FC236}">
                <a16:creationId xmlns:a16="http://schemas.microsoft.com/office/drawing/2014/main" id="{0745F63E-0658-2949-96F1-55113A43A6DD}"/>
              </a:ext>
            </a:extLst>
          </p:cNvPr>
          <p:cNvPicPr>
            <a:picLocks noChangeAspect="1"/>
          </p:cNvPicPr>
          <p:nvPr/>
        </p:nvPicPr>
        <p:blipFill>
          <a:blip r:embed="rId4">
            <a:extLst>
              <a:ext uri="{BEBA8EAE-BF5A-486C-A8C5-ECC9F3942E4B}">
                <a14:imgProps xmlns:a14="http://schemas.microsoft.com/office/drawing/2010/main">
                  <a14:imgLayer r:embed="rId5">
                    <a14:imgEffect>
                      <a14:artisticChalkSketch/>
                    </a14:imgEffect>
                  </a14:imgLayer>
                </a14:imgProps>
              </a:ext>
            </a:extLst>
          </a:blip>
          <a:stretch>
            <a:fillRect/>
          </a:stretch>
        </p:blipFill>
        <p:spPr>
          <a:xfrm>
            <a:off x="9989382" y="1595351"/>
            <a:ext cx="1313589" cy="1313589"/>
          </a:xfrm>
          <a:prstGeom prst="rect">
            <a:avLst/>
          </a:prstGeom>
        </p:spPr>
      </p:pic>
      <p:pic>
        <p:nvPicPr>
          <p:cNvPr id="17" name="Picture 16">
            <a:extLst>
              <a:ext uri="{FF2B5EF4-FFF2-40B4-BE49-F238E27FC236}">
                <a16:creationId xmlns:a16="http://schemas.microsoft.com/office/drawing/2014/main" id="{2B7138DF-00F1-984F-84F9-DFF83365421B}"/>
              </a:ext>
            </a:extLst>
          </p:cNvPr>
          <p:cNvPicPr>
            <a:picLocks noChangeAspect="1"/>
          </p:cNvPicPr>
          <p:nvPr/>
        </p:nvPicPr>
        <p:blipFill>
          <a:blip r:embed="rId2">
            <a:extLst>
              <a:ext uri="{BEBA8EAE-BF5A-486C-A8C5-ECC9F3942E4B}">
                <a14:imgProps xmlns:a14="http://schemas.microsoft.com/office/drawing/2010/main">
                  <a14:imgLayer r:embed="rId3">
                    <a14:imgEffect>
                      <a14:artisticChalkSketch/>
                    </a14:imgEffect>
                  </a14:imgLayer>
                </a14:imgProps>
              </a:ext>
            </a:extLst>
          </a:blip>
          <a:stretch>
            <a:fillRect/>
          </a:stretch>
        </p:blipFill>
        <p:spPr>
          <a:xfrm>
            <a:off x="1562775" y="1516264"/>
            <a:ext cx="1103972" cy="1259299"/>
          </a:xfrm>
          <a:prstGeom prst="rect">
            <a:avLst/>
          </a:prstGeom>
        </p:spPr>
      </p:pic>
      <p:pic>
        <p:nvPicPr>
          <p:cNvPr id="18" name="Picture 17">
            <a:extLst>
              <a:ext uri="{FF2B5EF4-FFF2-40B4-BE49-F238E27FC236}">
                <a16:creationId xmlns:a16="http://schemas.microsoft.com/office/drawing/2014/main" id="{844C25D8-ED17-B947-899E-107F2AEFDC47}"/>
              </a:ext>
            </a:extLst>
          </p:cNvPr>
          <p:cNvPicPr>
            <a:picLocks noChangeAspect="1"/>
          </p:cNvPicPr>
          <p:nvPr/>
        </p:nvPicPr>
        <p:blipFill>
          <a:blip r:embed="rId2">
            <a:extLst>
              <a:ext uri="{BEBA8EAE-BF5A-486C-A8C5-ECC9F3942E4B}">
                <a14:imgProps xmlns:a14="http://schemas.microsoft.com/office/drawing/2010/main">
                  <a14:imgLayer r:embed="rId3">
                    <a14:imgEffect>
                      <a14:artisticChalkSketch/>
                    </a14:imgEffect>
                  </a14:imgLayer>
                </a14:imgProps>
              </a:ext>
            </a:extLst>
          </a:blip>
          <a:stretch>
            <a:fillRect/>
          </a:stretch>
        </p:blipFill>
        <p:spPr>
          <a:xfrm>
            <a:off x="2762321" y="2459116"/>
            <a:ext cx="1103972" cy="1259299"/>
          </a:xfrm>
          <a:prstGeom prst="rect">
            <a:avLst/>
          </a:prstGeom>
        </p:spPr>
      </p:pic>
      <p:cxnSp>
        <p:nvCxnSpPr>
          <p:cNvPr id="19" name="Straight Connector 18">
            <a:extLst>
              <a:ext uri="{FF2B5EF4-FFF2-40B4-BE49-F238E27FC236}">
                <a16:creationId xmlns:a16="http://schemas.microsoft.com/office/drawing/2014/main" id="{C99D03A0-3B4F-314B-8A17-2CC1E6F40A24}"/>
              </a:ext>
            </a:extLst>
          </p:cNvPr>
          <p:cNvCxnSpPr>
            <a:cxnSpLocks/>
          </p:cNvCxnSpPr>
          <p:nvPr/>
        </p:nvCxnSpPr>
        <p:spPr>
          <a:xfrm>
            <a:off x="3866293" y="2105246"/>
            <a:ext cx="425486"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972321B-F61D-7C4D-8DAB-51660EE6882E}"/>
              </a:ext>
            </a:extLst>
          </p:cNvPr>
          <p:cNvCxnSpPr>
            <a:cxnSpLocks/>
          </p:cNvCxnSpPr>
          <p:nvPr/>
        </p:nvCxnSpPr>
        <p:spPr>
          <a:xfrm>
            <a:off x="6425752" y="2101264"/>
            <a:ext cx="579781" cy="398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6" name="Table 25">
            <a:extLst>
              <a:ext uri="{FF2B5EF4-FFF2-40B4-BE49-F238E27FC236}">
                <a16:creationId xmlns:a16="http://schemas.microsoft.com/office/drawing/2014/main" id="{C0C46DFA-B466-9C4E-9BE1-91F94550E87C}"/>
              </a:ext>
            </a:extLst>
          </p:cNvPr>
          <p:cNvGraphicFramePr>
            <a:graphicFrameLocks noGrp="1"/>
          </p:cNvGraphicFramePr>
          <p:nvPr>
            <p:extLst>
              <p:ext uri="{D42A27DB-BD31-4B8C-83A1-F6EECF244321}">
                <p14:modId xmlns:p14="http://schemas.microsoft.com/office/powerpoint/2010/main" val="690175884"/>
              </p:ext>
            </p:extLst>
          </p:nvPr>
        </p:nvGraphicFramePr>
        <p:xfrm>
          <a:off x="408562" y="4098175"/>
          <a:ext cx="11245174" cy="2194560"/>
        </p:xfrm>
        <a:graphic>
          <a:graphicData uri="http://schemas.openxmlformats.org/drawingml/2006/table">
            <a:tbl>
              <a:tblPr firstRow="1" bandRow="1">
                <a:tableStyleId>{7E9639D4-E3E2-4D34-9284-5A2195B3D0D7}</a:tableStyleId>
              </a:tblPr>
              <a:tblGrid>
                <a:gridCol w="5622587">
                  <a:extLst>
                    <a:ext uri="{9D8B030D-6E8A-4147-A177-3AD203B41FA5}">
                      <a16:colId xmlns:a16="http://schemas.microsoft.com/office/drawing/2014/main" val="747176768"/>
                    </a:ext>
                  </a:extLst>
                </a:gridCol>
                <a:gridCol w="5622587">
                  <a:extLst>
                    <a:ext uri="{9D8B030D-6E8A-4147-A177-3AD203B41FA5}">
                      <a16:colId xmlns:a16="http://schemas.microsoft.com/office/drawing/2014/main" val="3986843200"/>
                    </a:ext>
                  </a:extLst>
                </a:gridCol>
              </a:tblGrid>
              <a:tr h="370840">
                <a:tc>
                  <a:txBody>
                    <a:bodyPr/>
                    <a:lstStyle/>
                    <a:p>
                      <a:pPr algn="ctr"/>
                      <a:r>
                        <a:rPr lang="en-US" sz="2200" b="0" dirty="0">
                          <a:solidFill>
                            <a:schemeClr val="bg1"/>
                          </a:solidFill>
                        </a:rPr>
                        <a:t>Potential issue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200" b="0" dirty="0">
                          <a:solidFill>
                            <a:schemeClr val="bg1"/>
                          </a:solidFill>
                        </a:rPr>
                        <a:t>Fraud detection strategy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491148603"/>
                  </a:ext>
                </a:extLst>
              </a:tr>
              <a:tr h="370840">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kern="1200" dirty="0">
                          <a:solidFill>
                            <a:schemeClr val="tx1"/>
                          </a:solidFill>
                          <a:effectLst/>
                          <a:latin typeface="+mn-lt"/>
                          <a:ea typeface="+mn-ea"/>
                          <a:cs typeface="+mn-cs"/>
                        </a:rPr>
                        <a:t>Unbundling</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kern="1200" dirty="0">
                          <a:solidFill>
                            <a:schemeClr val="tx1"/>
                          </a:solidFill>
                          <a:effectLst/>
                          <a:latin typeface="+mn-lt"/>
                          <a:ea typeface="+mn-ea"/>
                          <a:cs typeface="+mn-cs"/>
                        </a:rPr>
                        <a:t>Phantom billing</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kern="1200" dirty="0">
                          <a:solidFill>
                            <a:schemeClr val="tx1"/>
                          </a:solidFill>
                          <a:effectLst/>
                          <a:latin typeface="+mn-lt"/>
                          <a:ea typeface="+mn-ea"/>
                          <a:cs typeface="+mn-cs"/>
                        </a:rPr>
                        <a:t>Excessive/unnecessary services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dirty="0" err="1"/>
                        <a:t>Upcoding</a:t>
                      </a:r>
                      <a:endParaRPr lang="en-US" sz="2200" dirty="0"/>
                    </a:p>
                    <a:p>
                      <a:pPr marL="342900" indent="-342900">
                        <a:buFont typeface="Arial" panose="020B0604020202020204" pitchFamily="34" charset="0"/>
                        <a:buChar char="•"/>
                      </a:pPr>
                      <a:endParaRPr lang="en-US"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kern="1200" dirty="0">
                          <a:solidFill>
                            <a:schemeClr val="tx1"/>
                          </a:solidFill>
                          <a:effectLst/>
                          <a:latin typeface="+mn-lt"/>
                          <a:ea typeface="+mn-ea"/>
                          <a:cs typeface="+mn-cs"/>
                        </a:rPr>
                        <a:t>Average cost per diagnosis, or drug</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kern="1200" dirty="0">
                          <a:solidFill>
                            <a:schemeClr val="tx1"/>
                          </a:solidFill>
                          <a:effectLst/>
                          <a:latin typeface="+mn-lt"/>
                          <a:ea typeface="+mn-ea"/>
                          <a:cs typeface="+mn-cs"/>
                        </a:rPr>
                        <a:t># of charges per diagnosis, or drug</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kern="1200" dirty="0">
                          <a:solidFill>
                            <a:schemeClr val="tx1"/>
                          </a:solidFill>
                          <a:effectLst/>
                          <a:latin typeface="+mn-lt"/>
                          <a:ea typeface="+mn-ea"/>
                          <a:cs typeface="+mn-cs"/>
                        </a:rPr>
                        <a:t># of visits in a week</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2200" kern="1200" dirty="0">
                        <a:solidFill>
                          <a:schemeClr val="tx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48027360"/>
                  </a:ext>
                </a:extLst>
              </a:tr>
            </a:tbl>
          </a:graphicData>
        </a:graphic>
      </p:graphicFrame>
      <p:pic>
        <p:nvPicPr>
          <p:cNvPr id="27" name="Picture 26">
            <a:extLst>
              <a:ext uri="{FF2B5EF4-FFF2-40B4-BE49-F238E27FC236}">
                <a16:creationId xmlns:a16="http://schemas.microsoft.com/office/drawing/2014/main" id="{05D06FAA-3674-1341-8F79-56F31C1C4FD0}"/>
              </a:ext>
            </a:extLst>
          </p:cNvPr>
          <p:cNvPicPr>
            <a:picLocks noChangeAspect="1"/>
          </p:cNvPicPr>
          <p:nvPr/>
        </p:nvPicPr>
        <p:blipFill>
          <a:blip r:embed="rId2">
            <a:extLst>
              <a:ext uri="{BEBA8EAE-BF5A-486C-A8C5-ECC9F3942E4B}">
                <a14:imgProps xmlns:a14="http://schemas.microsoft.com/office/drawing/2010/main">
                  <a14:imgLayer r:embed="rId3">
                    <a14:imgEffect>
                      <a14:artisticChalkSketch/>
                    </a14:imgEffect>
                  </a14:imgLayer>
                </a14:imgProps>
              </a:ext>
            </a:extLst>
          </a:blip>
          <a:stretch>
            <a:fillRect/>
          </a:stretch>
        </p:blipFill>
        <p:spPr>
          <a:xfrm>
            <a:off x="1523261" y="2437897"/>
            <a:ext cx="1103972" cy="1259299"/>
          </a:xfrm>
          <a:prstGeom prst="rect">
            <a:avLst/>
          </a:prstGeom>
        </p:spPr>
      </p:pic>
      <p:pic>
        <p:nvPicPr>
          <p:cNvPr id="28" name="Picture 27">
            <a:extLst>
              <a:ext uri="{FF2B5EF4-FFF2-40B4-BE49-F238E27FC236}">
                <a16:creationId xmlns:a16="http://schemas.microsoft.com/office/drawing/2014/main" id="{A863D89E-5304-A945-BB86-1CC31E7D5EC0}"/>
              </a:ext>
            </a:extLst>
          </p:cNvPr>
          <p:cNvPicPr>
            <a:picLocks noChangeAspect="1"/>
          </p:cNvPicPr>
          <p:nvPr/>
        </p:nvPicPr>
        <p:blipFill rotWithShape="1">
          <a:blip r:embed="rId6">
            <a:extLst>
              <a:ext uri="{BEBA8EAE-BF5A-486C-A8C5-ECC9F3942E4B}">
                <a14:imgProps xmlns:a14="http://schemas.microsoft.com/office/drawing/2010/main">
                  <a14:imgLayer r:embed="rId7">
                    <a14:imgEffect>
                      <a14:artisticPhotocopy/>
                    </a14:imgEffect>
                  </a14:imgLayer>
                </a14:imgProps>
              </a:ext>
            </a:extLst>
          </a:blip>
          <a:srcRect l="-1" t="-15186" r="-18317" b="-2"/>
          <a:stretch/>
        </p:blipFill>
        <p:spPr>
          <a:xfrm>
            <a:off x="4569925" y="2459116"/>
            <a:ext cx="1002312" cy="975803"/>
          </a:xfrm>
          <a:prstGeom prst="rect">
            <a:avLst/>
          </a:prstGeom>
        </p:spPr>
      </p:pic>
      <p:pic>
        <p:nvPicPr>
          <p:cNvPr id="29" name="Picture 28">
            <a:extLst>
              <a:ext uri="{FF2B5EF4-FFF2-40B4-BE49-F238E27FC236}">
                <a16:creationId xmlns:a16="http://schemas.microsoft.com/office/drawing/2014/main" id="{5BCB9858-04CF-1E4D-B69E-D62B25503474}"/>
              </a:ext>
            </a:extLst>
          </p:cNvPr>
          <p:cNvPicPr>
            <a:picLocks noChangeAspect="1"/>
          </p:cNvPicPr>
          <p:nvPr/>
        </p:nvPicPr>
        <p:blipFill>
          <a:blip r:embed="rId4">
            <a:extLst>
              <a:ext uri="{BEBA8EAE-BF5A-486C-A8C5-ECC9F3942E4B}">
                <a14:imgProps xmlns:a14="http://schemas.microsoft.com/office/drawing/2010/main">
                  <a14:imgLayer r:embed="rId5">
                    <a14:imgEffect>
                      <a14:artisticChalkSketch/>
                    </a14:imgEffect>
                  </a14:imgLayer>
                </a14:imgProps>
              </a:ext>
            </a:extLst>
          </a:blip>
          <a:stretch>
            <a:fillRect/>
          </a:stretch>
        </p:blipFill>
        <p:spPr>
          <a:xfrm>
            <a:off x="7662327" y="2196764"/>
            <a:ext cx="1313589" cy="1313589"/>
          </a:xfrm>
          <a:prstGeom prst="rect">
            <a:avLst/>
          </a:prstGeom>
        </p:spPr>
      </p:pic>
      <p:pic>
        <p:nvPicPr>
          <p:cNvPr id="30" name="Picture 29">
            <a:extLst>
              <a:ext uri="{FF2B5EF4-FFF2-40B4-BE49-F238E27FC236}">
                <a16:creationId xmlns:a16="http://schemas.microsoft.com/office/drawing/2014/main" id="{1503727C-FFFA-6B49-A571-DE109C72639F}"/>
              </a:ext>
            </a:extLst>
          </p:cNvPr>
          <p:cNvPicPr>
            <a:picLocks noChangeAspect="1"/>
          </p:cNvPicPr>
          <p:nvPr/>
        </p:nvPicPr>
        <p:blipFill>
          <a:blip r:embed="rId4">
            <a:extLst>
              <a:ext uri="{BEBA8EAE-BF5A-486C-A8C5-ECC9F3942E4B}">
                <a14:imgProps xmlns:a14="http://schemas.microsoft.com/office/drawing/2010/main">
                  <a14:imgLayer r:embed="rId5">
                    <a14:imgEffect>
                      <a14:artisticChalkSketch/>
                    </a14:imgEffect>
                  </a14:imgLayer>
                </a14:imgProps>
              </a:ext>
            </a:extLst>
          </a:blip>
          <a:stretch>
            <a:fillRect/>
          </a:stretch>
        </p:blipFill>
        <p:spPr>
          <a:xfrm>
            <a:off x="8659947" y="2196763"/>
            <a:ext cx="1313589" cy="1313589"/>
          </a:xfrm>
          <a:prstGeom prst="rect">
            <a:avLst/>
          </a:prstGeom>
        </p:spPr>
      </p:pic>
      <p:pic>
        <p:nvPicPr>
          <p:cNvPr id="31" name="Picture 30">
            <a:extLst>
              <a:ext uri="{FF2B5EF4-FFF2-40B4-BE49-F238E27FC236}">
                <a16:creationId xmlns:a16="http://schemas.microsoft.com/office/drawing/2014/main" id="{97E7B9F5-9DE6-3E41-A511-61142B53911D}"/>
              </a:ext>
            </a:extLst>
          </p:cNvPr>
          <p:cNvPicPr>
            <a:picLocks noChangeAspect="1"/>
          </p:cNvPicPr>
          <p:nvPr/>
        </p:nvPicPr>
        <p:blipFill>
          <a:blip r:embed="rId4">
            <a:extLst>
              <a:ext uri="{BEBA8EAE-BF5A-486C-A8C5-ECC9F3942E4B}">
                <a14:imgProps xmlns:a14="http://schemas.microsoft.com/office/drawing/2010/main">
                  <a14:imgLayer r:embed="rId5">
                    <a14:imgEffect>
                      <a14:artisticChalkSketch/>
                    </a14:imgEffect>
                  </a14:imgLayer>
                </a14:imgProps>
              </a:ext>
            </a:extLst>
          </a:blip>
          <a:stretch>
            <a:fillRect/>
          </a:stretch>
        </p:blipFill>
        <p:spPr>
          <a:xfrm>
            <a:off x="9657567" y="2204922"/>
            <a:ext cx="1313589" cy="1313589"/>
          </a:xfrm>
          <a:prstGeom prst="rect">
            <a:avLst/>
          </a:prstGeom>
        </p:spPr>
      </p:pic>
      <p:pic>
        <p:nvPicPr>
          <p:cNvPr id="32" name="Picture 31">
            <a:extLst>
              <a:ext uri="{FF2B5EF4-FFF2-40B4-BE49-F238E27FC236}">
                <a16:creationId xmlns:a16="http://schemas.microsoft.com/office/drawing/2014/main" id="{0916EE06-A9FE-6045-AB64-9B21BA1D7DB4}"/>
              </a:ext>
            </a:extLst>
          </p:cNvPr>
          <p:cNvPicPr>
            <a:picLocks noChangeAspect="1"/>
          </p:cNvPicPr>
          <p:nvPr/>
        </p:nvPicPr>
        <p:blipFill>
          <a:blip r:embed="rId4">
            <a:extLst>
              <a:ext uri="{BEBA8EAE-BF5A-486C-A8C5-ECC9F3942E4B}">
                <a14:imgProps xmlns:a14="http://schemas.microsoft.com/office/drawing/2010/main">
                  <a14:imgLayer r:embed="rId5">
                    <a14:imgEffect>
                      <a14:artisticChalkSketch/>
                    </a14:imgEffect>
                  </a14:imgLayer>
                </a14:imgProps>
              </a:ext>
            </a:extLst>
          </a:blip>
          <a:stretch>
            <a:fillRect/>
          </a:stretch>
        </p:blipFill>
        <p:spPr>
          <a:xfrm>
            <a:off x="10646176" y="2175014"/>
            <a:ext cx="1313589" cy="1313589"/>
          </a:xfrm>
          <a:prstGeom prst="rect">
            <a:avLst/>
          </a:prstGeom>
        </p:spPr>
      </p:pic>
      <p:pic>
        <p:nvPicPr>
          <p:cNvPr id="33" name="Picture 32">
            <a:extLst>
              <a:ext uri="{FF2B5EF4-FFF2-40B4-BE49-F238E27FC236}">
                <a16:creationId xmlns:a16="http://schemas.microsoft.com/office/drawing/2014/main" id="{8294890B-D2C7-B448-B399-E7D7D98FC9C3}"/>
              </a:ext>
            </a:extLst>
          </p:cNvPr>
          <p:cNvPicPr>
            <a:picLocks noChangeAspect="1"/>
          </p:cNvPicPr>
          <p:nvPr/>
        </p:nvPicPr>
        <p:blipFill rotWithShape="1">
          <a:blip r:embed="rId6">
            <a:extLst>
              <a:ext uri="{BEBA8EAE-BF5A-486C-A8C5-ECC9F3942E4B}">
                <a14:imgProps xmlns:a14="http://schemas.microsoft.com/office/drawing/2010/main">
                  <a14:imgLayer r:embed="rId7">
                    <a14:imgEffect>
                      <a14:artisticPhotocopy/>
                    </a14:imgEffect>
                  </a14:imgLayer>
                </a14:imgProps>
              </a:ext>
            </a:extLst>
          </a:blip>
          <a:srcRect l="-1" t="-15186" r="-18317" b="-2"/>
          <a:stretch/>
        </p:blipFill>
        <p:spPr>
          <a:xfrm>
            <a:off x="5171297" y="1483313"/>
            <a:ext cx="1002312" cy="975803"/>
          </a:xfrm>
          <a:prstGeom prst="rect">
            <a:avLst/>
          </a:prstGeom>
        </p:spPr>
      </p:pic>
      <p:pic>
        <p:nvPicPr>
          <p:cNvPr id="34" name="Picture 33">
            <a:extLst>
              <a:ext uri="{FF2B5EF4-FFF2-40B4-BE49-F238E27FC236}">
                <a16:creationId xmlns:a16="http://schemas.microsoft.com/office/drawing/2014/main" id="{2A2D7998-C469-F34D-8B62-C649B4CBCD28}"/>
              </a:ext>
            </a:extLst>
          </p:cNvPr>
          <p:cNvPicPr>
            <a:picLocks noChangeAspect="1"/>
          </p:cNvPicPr>
          <p:nvPr/>
        </p:nvPicPr>
        <p:blipFill rotWithShape="1">
          <a:blip r:embed="rId6">
            <a:extLst>
              <a:ext uri="{BEBA8EAE-BF5A-486C-A8C5-ECC9F3942E4B}">
                <a14:imgProps xmlns:a14="http://schemas.microsoft.com/office/drawing/2010/main">
                  <a14:imgLayer r:embed="rId7">
                    <a14:imgEffect>
                      <a14:artisticPhotocopy/>
                    </a14:imgEffect>
                  </a14:imgLayer>
                </a14:imgProps>
              </a:ext>
            </a:extLst>
          </a:blip>
          <a:srcRect l="-1" t="-15186" r="-18317" b="-2"/>
          <a:stretch/>
        </p:blipFill>
        <p:spPr>
          <a:xfrm>
            <a:off x="5614970" y="2433981"/>
            <a:ext cx="1002312" cy="975803"/>
          </a:xfrm>
          <a:prstGeom prst="rect">
            <a:avLst/>
          </a:prstGeom>
        </p:spPr>
      </p:pic>
    </p:spTree>
    <p:extLst>
      <p:ext uri="{BB962C8B-B14F-4D97-AF65-F5344CB8AC3E}">
        <p14:creationId xmlns:p14="http://schemas.microsoft.com/office/powerpoint/2010/main" val="113732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EB51C-3D11-FE45-BEB7-D321253B1B55}"/>
              </a:ext>
            </a:extLst>
          </p:cNvPr>
          <p:cNvSpPr>
            <a:spLocks noGrp="1"/>
          </p:cNvSpPr>
          <p:nvPr>
            <p:ph type="title"/>
          </p:nvPr>
        </p:nvSpPr>
        <p:spPr>
          <a:xfrm>
            <a:off x="0" y="127000"/>
            <a:ext cx="12192000" cy="1097280"/>
          </a:xfrm>
        </p:spPr>
        <p:txBody>
          <a:bodyPr/>
          <a:lstStyle/>
          <a:p>
            <a:pPr algn="ctr"/>
            <a:r>
              <a:rPr lang="en-US" dirty="0"/>
              <a:t>Level 6: Multiple parties, criminal conspiracies</a:t>
            </a:r>
          </a:p>
        </p:txBody>
      </p:sp>
      <p:pic>
        <p:nvPicPr>
          <p:cNvPr id="17" name="Picture 16">
            <a:extLst>
              <a:ext uri="{FF2B5EF4-FFF2-40B4-BE49-F238E27FC236}">
                <a16:creationId xmlns:a16="http://schemas.microsoft.com/office/drawing/2014/main" id="{C9300263-F304-414B-832F-665A731488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3659" y="1645658"/>
            <a:ext cx="9100149" cy="4891329"/>
          </a:xfrm>
          <a:prstGeom prst="rect">
            <a:avLst/>
          </a:prstGeom>
        </p:spPr>
      </p:pic>
      <p:sp>
        <p:nvSpPr>
          <p:cNvPr id="18" name="TextBox 17">
            <a:extLst>
              <a:ext uri="{FF2B5EF4-FFF2-40B4-BE49-F238E27FC236}">
                <a16:creationId xmlns:a16="http://schemas.microsoft.com/office/drawing/2014/main" id="{D8D4254E-D1A7-5E44-AC15-C56DC6192D42}"/>
              </a:ext>
            </a:extLst>
          </p:cNvPr>
          <p:cNvSpPr txBox="1"/>
          <p:nvPr/>
        </p:nvSpPr>
        <p:spPr>
          <a:xfrm>
            <a:off x="9221821" y="4091322"/>
            <a:ext cx="2678349" cy="1569660"/>
          </a:xfrm>
          <a:prstGeom prst="rect">
            <a:avLst/>
          </a:prstGeom>
          <a:noFill/>
        </p:spPr>
        <p:txBody>
          <a:bodyPr wrap="square" rtlCol="0">
            <a:spAutoFit/>
          </a:bodyPr>
          <a:lstStyle/>
          <a:p>
            <a:pPr algn="ctr"/>
            <a:r>
              <a:rPr lang="en-US" sz="2400" dirty="0"/>
              <a:t>Use graph database (such as Neo4j) to detect the fraud ring</a:t>
            </a:r>
          </a:p>
        </p:txBody>
      </p:sp>
    </p:spTree>
    <p:extLst>
      <p:ext uri="{BB962C8B-B14F-4D97-AF65-F5344CB8AC3E}">
        <p14:creationId xmlns:p14="http://schemas.microsoft.com/office/powerpoint/2010/main" val="3860599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9F763-F3C5-DE4D-B8C9-600940AC0548}"/>
              </a:ext>
            </a:extLst>
          </p:cNvPr>
          <p:cNvSpPr>
            <a:spLocks noGrp="1"/>
          </p:cNvSpPr>
          <p:nvPr>
            <p:ph type="title"/>
          </p:nvPr>
        </p:nvSpPr>
        <p:spPr/>
        <p:txBody>
          <a:bodyPr>
            <a:normAutofit/>
          </a:bodyPr>
          <a:lstStyle/>
          <a:p>
            <a:r>
              <a:rPr lang="en-US" dirty="0"/>
              <a:t>Improving Fraud and Abuse Detection in General Physician Claims</a:t>
            </a:r>
          </a:p>
        </p:txBody>
      </p:sp>
      <p:sp>
        <p:nvSpPr>
          <p:cNvPr id="3" name="Content Placeholder 2">
            <a:extLst>
              <a:ext uri="{FF2B5EF4-FFF2-40B4-BE49-F238E27FC236}">
                <a16:creationId xmlns:a16="http://schemas.microsoft.com/office/drawing/2014/main" id="{8D282852-DD3B-6E4C-9804-0C193E4F86F4}"/>
              </a:ext>
            </a:extLst>
          </p:cNvPr>
          <p:cNvSpPr>
            <a:spLocks noGrp="1"/>
          </p:cNvSpPr>
          <p:nvPr>
            <p:ph idx="1"/>
          </p:nvPr>
        </p:nvSpPr>
        <p:spPr>
          <a:xfrm>
            <a:off x="1066800" y="1714500"/>
            <a:ext cx="10058400" cy="1643842"/>
          </a:xfrm>
        </p:spPr>
        <p:txBody>
          <a:bodyPr>
            <a:normAutofit/>
          </a:bodyPr>
          <a:lstStyle/>
          <a:p>
            <a:r>
              <a:rPr lang="en-US" dirty="0" err="1"/>
              <a:t>Joudaki</a:t>
            </a:r>
            <a:r>
              <a:rPr lang="en-US" dirty="0"/>
              <a:t> et al. (2015). </a:t>
            </a:r>
          </a:p>
        </p:txBody>
      </p:sp>
      <p:sp>
        <p:nvSpPr>
          <p:cNvPr id="4" name="Right Arrow Callout 3">
            <a:extLst>
              <a:ext uri="{FF2B5EF4-FFF2-40B4-BE49-F238E27FC236}">
                <a16:creationId xmlns:a16="http://schemas.microsoft.com/office/drawing/2014/main" id="{1597574C-A6E3-ED49-A2A2-87AC3279FBDC}"/>
              </a:ext>
            </a:extLst>
          </p:cNvPr>
          <p:cNvSpPr/>
          <p:nvPr/>
        </p:nvSpPr>
        <p:spPr>
          <a:xfrm>
            <a:off x="598522" y="3790604"/>
            <a:ext cx="2784764" cy="1629294"/>
          </a:xfrm>
          <a:prstGeom prst="rightArrowCallout">
            <a:avLst>
              <a:gd name="adj1" fmla="val 25000"/>
              <a:gd name="adj2" fmla="val 25000"/>
              <a:gd name="adj3" fmla="val 25000"/>
              <a:gd name="adj4" fmla="val 7405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Features per physician</a:t>
            </a:r>
          </a:p>
        </p:txBody>
      </p:sp>
      <p:sp>
        <p:nvSpPr>
          <p:cNvPr id="5" name="Right Arrow Callout 4">
            <a:extLst>
              <a:ext uri="{FF2B5EF4-FFF2-40B4-BE49-F238E27FC236}">
                <a16:creationId xmlns:a16="http://schemas.microsoft.com/office/drawing/2014/main" id="{6E45E227-1642-1C45-9DB4-D9451613F160}"/>
              </a:ext>
            </a:extLst>
          </p:cNvPr>
          <p:cNvSpPr/>
          <p:nvPr/>
        </p:nvSpPr>
        <p:spPr>
          <a:xfrm>
            <a:off x="3372200" y="3790604"/>
            <a:ext cx="2784764" cy="1629294"/>
          </a:xfrm>
          <a:prstGeom prst="rightArrowCallout">
            <a:avLst>
              <a:gd name="adj1" fmla="val 25000"/>
              <a:gd name="adj2" fmla="val 25000"/>
              <a:gd name="adj3" fmla="val 25000"/>
              <a:gd name="adj4" fmla="val 7458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Standardization using Z scores</a:t>
            </a:r>
          </a:p>
        </p:txBody>
      </p:sp>
      <p:sp>
        <p:nvSpPr>
          <p:cNvPr id="6" name="Right Arrow Callout 5">
            <a:extLst>
              <a:ext uri="{FF2B5EF4-FFF2-40B4-BE49-F238E27FC236}">
                <a16:creationId xmlns:a16="http://schemas.microsoft.com/office/drawing/2014/main" id="{A44BD738-50D9-5840-9DCA-9B9DDBEDCF8F}"/>
              </a:ext>
            </a:extLst>
          </p:cNvPr>
          <p:cNvSpPr/>
          <p:nvPr/>
        </p:nvSpPr>
        <p:spPr>
          <a:xfrm>
            <a:off x="6162503" y="3790604"/>
            <a:ext cx="2784764" cy="1629294"/>
          </a:xfrm>
          <a:prstGeom prst="rightArrowCallout">
            <a:avLst>
              <a:gd name="adj1" fmla="val 25000"/>
              <a:gd name="adj2" fmla="val 25000"/>
              <a:gd name="adj3" fmla="val 25000"/>
              <a:gd name="adj4" fmla="val 7458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Hierarchical clustering</a:t>
            </a:r>
          </a:p>
        </p:txBody>
      </p:sp>
      <p:sp>
        <p:nvSpPr>
          <p:cNvPr id="7" name="Right Arrow Callout 6">
            <a:extLst>
              <a:ext uri="{FF2B5EF4-FFF2-40B4-BE49-F238E27FC236}">
                <a16:creationId xmlns:a16="http://schemas.microsoft.com/office/drawing/2014/main" id="{C4A4A2BF-4DBD-AA42-9802-C2C00727CF95}"/>
              </a:ext>
            </a:extLst>
          </p:cNvPr>
          <p:cNvSpPr/>
          <p:nvPr/>
        </p:nvSpPr>
        <p:spPr>
          <a:xfrm>
            <a:off x="8969441" y="3790604"/>
            <a:ext cx="2784764" cy="1629294"/>
          </a:xfrm>
          <a:prstGeom prst="rightArrowCallout">
            <a:avLst>
              <a:gd name="adj1" fmla="val 25000"/>
              <a:gd name="adj2" fmla="val 25000"/>
              <a:gd name="adj3" fmla="val 25000"/>
              <a:gd name="adj4" fmla="val 7405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Determine clusters until satisfactory</a:t>
            </a:r>
          </a:p>
        </p:txBody>
      </p:sp>
    </p:spTree>
    <p:extLst>
      <p:ext uri="{BB962C8B-B14F-4D97-AF65-F5344CB8AC3E}">
        <p14:creationId xmlns:p14="http://schemas.microsoft.com/office/powerpoint/2010/main" val="144434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A020B-A3C5-054A-97A7-3B6770C55C13}"/>
              </a:ext>
            </a:extLst>
          </p:cNvPr>
          <p:cNvSpPr>
            <a:spLocks noGrp="1"/>
          </p:cNvSpPr>
          <p:nvPr>
            <p:ph type="title"/>
          </p:nvPr>
        </p:nvSpPr>
        <p:spPr/>
        <p:txBody>
          <a:bodyPr>
            <a:normAutofit/>
          </a:bodyPr>
          <a:lstStyle/>
          <a:p>
            <a:r>
              <a:rPr lang="en-US" dirty="0"/>
              <a:t>Features for Abuse &amp; Waste</a:t>
            </a:r>
          </a:p>
        </p:txBody>
      </p:sp>
      <p:graphicFrame>
        <p:nvGraphicFramePr>
          <p:cNvPr id="4" name="Table 3">
            <a:extLst>
              <a:ext uri="{FF2B5EF4-FFF2-40B4-BE49-F238E27FC236}">
                <a16:creationId xmlns:a16="http://schemas.microsoft.com/office/drawing/2014/main" id="{EAD1F992-8EE3-DE47-86C6-54DE4DB91676}"/>
              </a:ext>
            </a:extLst>
          </p:cNvPr>
          <p:cNvGraphicFramePr>
            <a:graphicFrameLocks noGrp="1"/>
          </p:cNvGraphicFramePr>
          <p:nvPr>
            <p:extLst>
              <p:ext uri="{D42A27DB-BD31-4B8C-83A1-F6EECF244321}">
                <p14:modId xmlns:p14="http://schemas.microsoft.com/office/powerpoint/2010/main" val="961205673"/>
              </p:ext>
            </p:extLst>
          </p:nvPr>
        </p:nvGraphicFramePr>
        <p:xfrm>
          <a:off x="536578" y="2368438"/>
          <a:ext cx="11118844" cy="4265120"/>
        </p:xfrm>
        <a:graphic>
          <a:graphicData uri="http://schemas.openxmlformats.org/drawingml/2006/table">
            <a:tbl>
              <a:tblPr>
                <a:tableStyleId>{69012ECD-51FC-41F1-AA8D-1B2483CD663E}</a:tableStyleId>
              </a:tblPr>
              <a:tblGrid>
                <a:gridCol w="7527746">
                  <a:extLst>
                    <a:ext uri="{9D8B030D-6E8A-4147-A177-3AD203B41FA5}">
                      <a16:colId xmlns:a16="http://schemas.microsoft.com/office/drawing/2014/main" val="1811326627"/>
                    </a:ext>
                  </a:extLst>
                </a:gridCol>
                <a:gridCol w="897775">
                  <a:extLst>
                    <a:ext uri="{9D8B030D-6E8A-4147-A177-3AD203B41FA5}">
                      <a16:colId xmlns:a16="http://schemas.microsoft.com/office/drawing/2014/main" val="781511588"/>
                    </a:ext>
                  </a:extLst>
                </a:gridCol>
                <a:gridCol w="980902">
                  <a:extLst>
                    <a:ext uri="{9D8B030D-6E8A-4147-A177-3AD203B41FA5}">
                      <a16:colId xmlns:a16="http://schemas.microsoft.com/office/drawing/2014/main" val="930398576"/>
                    </a:ext>
                  </a:extLst>
                </a:gridCol>
                <a:gridCol w="831272">
                  <a:extLst>
                    <a:ext uri="{9D8B030D-6E8A-4147-A177-3AD203B41FA5}">
                      <a16:colId xmlns:a16="http://schemas.microsoft.com/office/drawing/2014/main" val="3760301684"/>
                    </a:ext>
                  </a:extLst>
                </a:gridCol>
                <a:gridCol w="881149">
                  <a:extLst>
                    <a:ext uri="{9D8B030D-6E8A-4147-A177-3AD203B41FA5}">
                      <a16:colId xmlns:a16="http://schemas.microsoft.com/office/drawing/2014/main" val="2613585425"/>
                    </a:ext>
                  </a:extLst>
                </a:gridCol>
              </a:tblGrid>
              <a:tr h="426512">
                <a:tc>
                  <a:txBody>
                    <a:bodyPr/>
                    <a:lstStyle/>
                    <a:p>
                      <a:pPr algn="ctr" fontAlgn="b"/>
                      <a:r>
                        <a:rPr lang="en-US" sz="2000" u="none" strike="noStrike" dirty="0">
                          <a:effectLst/>
                        </a:rPr>
                        <a:t>Indicator</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Mean</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SD</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Mean</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SD</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8082031"/>
                  </a:ext>
                </a:extLst>
              </a:tr>
              <a:tr h="426512">
                <a:tc>
                  <a:txBody>
                    <a:bodyPr/>
                    <a:lstStyle/>
                    <a:p>
                      <a:pPr algn="l" fontAlgn="b"/>
                      <a:r>
                        <a:rPr lang="en-US" sz="2000" u="none" strike="noStrike" dirty="0">
                          <a:effectLst/>
                        </a:rPr>
                        <a:t>% of the patients that they were visited more than once in a month</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a:effectLst/>
                        </a:rPr>
                        <a:t>16.2</a:t>
                      </a:r>
                      <a:endParaRPr lang="en-US" sz="20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5.5</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21.7</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11.2</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26973869"/>
                  </a:ext>
                </a:extLst>
              </a:tr>
              <a:tr h="426512">
                <a:tc>
                  <a:txBody>
                    <a:bodyPr/>
                    <a:lstStyle/>
                    <a:p>
                      <a:pPr algn="l" fontAlgn="b"/>
                      <a:r>
                        <a:rPr lang="en-US" sz="2000" u="none" strike="noStrike" dirty="0">
                          <a:effectLst/>
                        </a:rPr>
                        <a:t>The average of the prescript drug items in a claim</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3.5</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0.6</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4.7</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0.6</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34304732"/>
                  </a:ext>
                </a:extLst>
              </a:tr>
              <a:tr h="426512">
                <a:tc>
                  <a:txBody>
                    <a:bodyPr/>
                    <a:lstStyle/>
                    <a:p>
                      <a:pPr algn="l" fontAlgn="b"/>
                      <a:r>
                        <a:rPr lang="en-US" sz="2000" u="none" strike="noStrike" dirty="0">
                          <a:effectLst/>
                        </a:rPr>
                        <a:t>The average cost of a drug prescription claim</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23,827</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5,398</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29,668</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5,662</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37497452"/>
                  </a:ext>
                </a:extLst>
              </a:tr>
              <a:tr h="426512">
                <a:tc>
                  <a:txBody>
                    <a:bodyPr/>
                    <a:lstStyle/>
                    <a:p>
                      <a:pPr algn="l" fontAlgn="b"/>
                      <a:r>
                        <a:rPr lang="en-US" sz="2000" u="none" strike="noStrike" dirty="0">
                          <a:effectLst/>
                        </a:rPr>
                        <a:t>The ratio of the 5 expensive antibiotic prescription to all claims</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0.3</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0.1</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0.4</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0.2</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16918614"/>
                  </a:ext>
                </a:extLst>
              </a:tr>
              <a:tr h="426512">
                <a:tc>
                  <a:txBody>
                    <a:bodyPr/>
                    <a:lstStyle/>
                    <a:p>
                      <a:pPr algn="l" fontAlgn="b"/>
                      <a:r>
                        <a:rPr lang="en-US" sz="2000" u="none" strike="noStrike" dirty="0">
                          <a:effectLst/>
                        </a:rPr>
                        <a:t>The ratio of injection prescription to all physician claim</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0.8</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0.3</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1.5</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0.4</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91866808"/>
                  </a:ext>
                </a:extLst>
              </a:tr>
              <a:tr h="426512">
                <a:tc>
                  <a:txBody>
                    <a:bodyPr/>
                    <a:lstStyle/>
                    <a:p>
                      <a:pPr algn="l" fontAlgn="b"/>
                      <a:r>
                        <a:rPr lang="en-US" sz="2000" u="none" strike="noStrike" dirty="0">
                          <a:effectLst/>
                        </a:rPr>
                        <a:t>The ratio of total injection prescription to all physician claim</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1.6</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0.7</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2.9</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0.8</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76731521"/>
                  </a:ext>
                </a:extLst>
              </a:tr>
              <a:tr h="426512">
                <a:tc>
                  <a:txBody>
                    <a:bodyPr/>
                    <a:lstStyle/>
                    <a:p>
                      <a:pPr algn="l" fontAlgn="b"/>
                      <a:r>
                        <a:rPr lang="en-US" sz="2000" u="none" strike="noStrike" dirty="0">
                          <a:effectLst/>
                        </a:rPr>
                        <a:t>The ratio of total prescript antibiotic to all physician claims</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0.7</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0.2</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1.1</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0.2</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5838372"/>
                  </a:ext>
                </a:extLst>
              </a:tr>
              <a:tr h="426512">
                <a:tc>
                  <a:txBody>
                    <a:bodyPr/>
                    <a:lstStyle/>
                    <a:p>
                      <a:pPr algn="l" fontAlgn="b"/>
                      <a:r>
                        <a:rPr lang="en-US" sz="2000" u="none" strike="noStrike" dirty="0">
                          <a:effectLst/>
                        </a:rPr>
                        <a:t>The ratio of injected antibiotic to physician claim</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0.2</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0.1</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0.4</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0.2</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37222101"/>
                  </a:ext>
                </a:extLst>
              </a:tr>
              <a:tr h="426512">
                <a:tc>
                  <a:txBody>
                    <a:bodyPr/>
                    <a:lstStyle/>
                    <a:p>
                      <a:pPr algn="l" fontAlgn="b"/>
                      <a:r>
                        <a:rPr lang="en-US" sz="2000" u="none" strike="noStrike" dirty="0">
                          <a:effectLst/>
                        </a:rPr>
                        <a:t>The ratio of injected corticosteroid prescription to all claim</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0.3</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0.1</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0.5</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u="none" strike="noStrike" dirty="0">
                          <a:effectLst/>
                        </a:rPr>
                        <a:t>0.2</a:t>
                      </a:r>
                      <a:endParaRPr lang="en-US"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34602724"/>
                  </a:ext>
                </a:extLst>
              </a:tr>
            </a:tbl>
          </a:graphicData>
        </a:graphic>
      </p:graphicFrame>
      <p:sp>
        <p:nvSpPr>
          <p:cNvPr id="5" name="TextBox 4">
            <a:extLst>
              <a:ext uri="{FF2B5EF4-FFF2-40B4-BE49-F238E27FC236}">
                <a16:creationId xmlns:a16="http://schemas.microsoft.com/office/drawing/2014/main" id="{F6908D01-1CA5-5345-9EFA-9A38E2B6A896}"/>
              </a:ext>
            </a:extLst>
          </p:cNvPr>
          <p:cNvSpPr txBox="1"/>
          <p:nvPr/>
        </p:nvSpPr>
        <p:spPr>
          <a:xfrm>
            <a:off x="7813956" y="1501389"/>
            <a:ext cx="2194560" cy="646331"/>
          </a:xfrm>
          <a:prstGeom prst="rect">
            <a:avLst/>
          </a:prstGeom>
          <a:noFill/>
        </p:spPr>
        <p:txBody>
          <a:bodyPr wrap="square" rtlCol="0">
            <a:spAutoFit/>
          </a:bodyPr>
          <a:lstStyle/>
          <a:p>
            <a:pPr algn="ctr"/>
            <a:r>
              <a:rPr lang="en-US" dirty="0"/>
              <a:t>Cluster 1 – 46%</a:t>
            </a:r>
          </a:p>
          <a:p>
            <a:pPr algn="ctr"/>
            <a:r>
              <a:rPr lang="en-US" dirty="0"/>
              <a:t>(75 Physicians)</a:t>
            </a:r>
          </a:p>
        </p:txBody>
      </p:sp>
      <p:sp>
        <p:nvSpPr>
          <p:cNvPr id="6" name="TextBox 5">
            <a:extLst>
              <a:ext uri="{FF2B5EF4-FFF2-40B4-BE49-F238E27FC236}">
                <a16:creationId xmlns:a16="http://schemas.microsoft.com/office/drawing/2014/main" id="{D84675F2-6A4F-5648-9EFF-23EAA7A86C60}"/>
              </a:ext>
            </a:extLst>
          </p:cNvPr>
          <p:cNvSpPr txBox="1"/>
          <p:nvPr/>
        </p:nvSpPr>
        <p:spPr>
          <a:xfrm>
            <a:off x="9662155" y="1473194"/>
            <a:ext cx="2158537" cy="646331"/>
          </a:xfrm>
          <a:prstGeom prst="rect">
            <a:avLst/>
          </a:prstGeom>
          <a:noFill/>
        </p:spPr>
        <p:txBody>
          <a:bodyPr wrap="square" rtlCol="0">
            <a:spAutoFit/>
          </a:bodyPr>
          <a:lstStyle/>
          <a:p>
            <a:pPr algn="ctr"/>
            <a:r>
              <a:rPr lang="en-US" dirty="0"/>
              <a:t>Cluster 2 – 54%</a:t>
            </a:r>
          </a:p>
          <a:p>
            <a:pPr algn="ctr"/>
            <a:r>
              <a:rPr lang="en-US" dirty="0"/>
              <a:t>(89 Physicians)</a:t>
            </a:r>
          </a:p>
        </p:txBody>
      </p:sp>
    </p:spTree>
    <p:extLst>
      <p:ext uri="{BB962C8B-B14F-4D97-AF65-F5344CB8AC3E}">
        <p14:creationId xmlns:p14="http://schemas.microsoft.com/office/powerpoint/2010/main" val="377942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A7DE4-E49D-DE4A-A809-FA160C5B863E}"/>
              </a:ext>
            </a:extLst>
          </p:cNvPr>
          <p:cNvSpPr>
            <a:spLocks noGrp="1"/>
          </p:cNvSpPr>
          <p:nvPr>
            <p:ph type="title"/>
          </p:nvPr>
        </p:nvSpPr>
        <p:spPr/>
        <p:txBody>
          <a:bodyPr/>
          <a:lstStyle/>
          <a:p>
            <a:r>
              <a:rPr lang="en-US" dirty="0"/>
              <a:t>Features for Fraud Detection</a:t>
            </a:r>
          </a:p>
        </p:txBody>
      </p:sp>
      <p:graphicFrame>
        <p:nvGraphicFramePr>
          <p:cNvPr id="4" name="Table 3">
            <a:extLst>
              <a:ext uri="{FF2B5EF4-FFF2-40B4-BE49-F238E27FC236}">
                <a16:creationId xmlns:a16="http://schemas.microsoft.com/office/drawing/2014/main" id="{E0F6ED8F-DEFC-F94A-BCA7-52E04C14CB61}"/>
              </a:ext>
            </a:extLst>
          </p:cNvPr>
          <p:cNvGraphicFramePr>
            <a:graphicFrameLocks noGrp="1"/>
          </p:cNvGraphicFramePr>
          <p:nvPr>
            <p:extLst>
              <p:ext uri="{D42A27DB-BD31-4B8C-83A1-F6EECF244321}">
                <p14:modId xmlns:p14="http://schemas.microsoft.com/office/powerpoint/2010/main" val="4178447137"/>
              </p:ext>
            </p:extLst>
          </p:nvPr>
        </p:nvGraphicFramePr>
        <p:xfrm>
          <a:off x="718473" y="3383064"/>
          <a:ext cx="10686588" cy="2973190"/>
        </p:xfrm>
        <a:graphic>
          <a:graphicData uri="http://schemas.openxmlformats.org/drawingml/2006/table">
            <a:tbl>
              <a:tblPr>
                <a:tableStyleId>{69012ECD-51FC-41F1-AA8D-1B2483CD663E}</a:tableStyleId>
              </a:tblPr>
              <a:tblGrid>
                <a:gridCol w="6197716">
                  <a:extLst>
                    <a:ext uri="{9D8B030D-6E8A-4147-A177-3AD203B41FA5}">
                      <a16:colId xmlns:a16="http://schemas.microsoft.com/office/drawing/2014/main" val="580872316"/>
                    </a:ext>
                  </a:extLst>
                </a:gridCol>
                <a:gridCol w="1180407">
                  <a:extLst>
                    <a:ext uri="{9D8B030D-6E8A-4147-A177-3AD203B41FA5}">
                      <a16:colId xmlns:a16="http://schemas.microsoft.com/office/drawing/2014/main" val="1727578495"/>
                    </a:ext>
                  </a:extLst>
                </a:gridCol>
                <a:gridCol w="1163782">
                  <a:extLst>
                    <a:ext uri="{9D8B030D-6E8A-4147-A177-3AD203B41FA5}">
                      <a16:colId xmlns:a16="http://schemas.microsoft.com/office/drawing/2014/main" val="1934522724"/>
                    </a:ext>
                  </a:extLst>
                </a:gridCol>
                <a:gridCol w="1163782">
                  <a:extLst>
                    <a:ext uri="{9D8B030D-6E8A-4147-A177-3AD203B41FA5}">
                      <a16:colId xmlns:a16="http://schemas.microsoft.com/office/drawing/2014/main" val="1677516311"/>
                    </a:ext>
                  </a:extLst>
                </a:gridCol>
                <a:gridCol w="980901">
                  <a:extLst>
                    <a:ext uri="{9D8B030D-6E8A-4147-A177-3AD203B41FA5}">
                      <a16:colId xmlns:a16="http://schemas.microsoft.com/office/drawing/2014/main" val="3939084110"/>
                    </a:ext>
                  </a:extLst>
                </a:gridCol>
              </a:tblGrid>
              <a:tr h="458621">
                <a:tc>
                  <a:txBody>
                    <a:bodyPr/>
                    <a:lstStyle/>
                    <a:p>
                      <a:pPr algn="l" fontAlgn="b"/>
                      <a:r>
                        <a:rPr lang="en-US" sz="2200" u="none" strike="noStrike" dirty="0">
                          <a:effectLst/>
                        </a:rPr>
                        <a:t>Fraud detection</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Mean</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SD</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Mean</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SD</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50143750"/>
                  </a:ext>
                </a:extLst>
              </a:tr>
              <a:tr h="458621">
                <a:tc>
                  <a:txBody>
                    <a:bodyPr/>
                    <a:lstStyle/>
                    <a:p>
                      <a:pPr algn="l" fontAlgn="b"/>
                      <a:r>
                        <a:rPr lang="en-US" sz="2200" u="none" strike="noStrike" dirty="0">
                          <a:effectLst/>
                        </a:rPr>
                        <a:t>% of reduplicative patients</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30.0</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10.6</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41.9</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15.2</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35347673"/>
                  </a:ext>
                </a:extLst>
              </a:tr>
              <a:tr h="458621">
                <a:tc>
                  <a:txBody>
                    <a:bodyPr/>
                    <a:lstStyle/>
                    <a:p>
                      <a:pPr algn="l" fontAlgn="b"/>
                      <a:r>
                        <a:rPr lang="en-US" sz="2200" u="none" strike="noStrike" dirty="0">
                          <a:effectLst/>
                        </a:rPr>
                        <a:t>% of reduplicative patients-pharmacy</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22.9</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10.4</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37.6</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18.3</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58642849"/>
                  </a:ext>
                </a:extLst>
              </a:tr>
              <a:tr h="458621">
                <a:tc>
                  <a:txBody>
                    <a:bodyPr/>
                    <a:lstStyle/>
                    <a:p>
                      <a:pPr algn="l" fontAlgn="b"/>
                      <a:r>
                        <a:rPr lang="en-US" sz="2200" u="none" strike="noStrike" dirty="0">
                          <a:effectLst/>
                        </a:rPr>
                        <a:t>% of reduplicative patients-pharmacy in a month</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5.7</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3.2</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10.1</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4.9</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74597788"/>
                  </a:ext>
                </a:extLst>
              </a:tr>
              <a:tr h="458621">
                <a:tc>
                  <a:txBody>
                    <a:bodyPr/>
                    <a:lstStyle/>
                    <a:p>
                      <a:pPr algn="l" fontAlgn="b"/>
                      <a:r>
                        <a:rPr lang="en-US" sz="2200" u="none" strike="noStrike" dirty="0">
                          <a:effectLst/>
                        </a:rPr>
                        <a:t>The average cost of a drug prescription claim</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26,656</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5,902</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40,613</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4,756</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533693"/>
                  </a:ext>
                </a:extLst>
              </a:tr>
              <a:tr h="458621">
                <a:tc>
                  <a:txBody>
                    <a:bodyPr/>
                    <a:lstStyle/>
                    <a:p>
                      <a:pPr algn="l" fontAlgn="b"/>
                      <a:r>
                        <a:rPr lang="en-US" sz="2200" u="none" strike="noStrike">
                          <a:effectLst/>
                        </a:rPr>
                        <a:t>The ratio of claims referred to a high-cost pharmacy</a:t>
                      </a:r>
                      <a:endParaRPr lang="en-US" sz="2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0.1</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0.2</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4.2</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200" u="none" strike="noStrike" dirty="0">
                          <a:effectLst/>
                        </a:rPr>
                        <a:t>1.2</a:t>
                      </a:r>
                      <a:endParaRPr lang="en-US" sz="2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9359495"/>
                  </a:ext>
                </a:extLst>
              </a:tr>
            </a:tbl>
          </a:graphicData>
        </a:graphic>
      </p:graphicFrame>
      <p:sp>
        <p:nvSpPr>
          <p:cNvPr id="5" name="TextBox 4">
            <a:extLst>
              <a:ext uri="{FF2B5EF4-FFF2-40B4-BE49-F238E27FC236}">
                <a16:creationId xmlns:a16="http://schemas.microsoft.com/office/drawing/2014/main" id="{513BDBBC-5784-D046-A8EC-42C981B0B32A}"/>
              </a:ext>
            </a:extLst>
          </p:cNvPr>
          <p:cNvSpPr txBox="1"/>
          <p:nvPr/>
        </p:nvSpPr>
        <p:spPr>
          <a:xfrm>
            <a:off x="6966063" y="2548782"/>
            <a:ext cx="2194560" cy="646331"/>
          </a:xfrm>
          <a:prstGeom prst="rect">
            <a:avLst/>
          </a:prstGeom>
          <a:noFill/>
        </p:spPr>
        <p:txBody>
          <a:bodyPr wrap="square" rtlCol="0">
            <a:spAutoFit/>
          </a:bodyPr>
          <a:lstStyle/>
          <a:p>
            <a:pPr algn="ctr"/>
            <a:r>
              <a:rPr lang="en-US" dirty="0"/>
              <a:t>Cluster 1 – 98%</a:t>
            </a:r>
          </a:p>
          <a:p>
            <a:pPr algn="ctr"/>
            <a:r>
              <a:rPr lang="en-US" dirty="0"/>
              <a:t>(160 Physicians)</a:t>
            </a:r>
          </a:p>
        </p:txBody>
      </p:sp>
      <p:sp>
        <p:nvSpPr>
          <p:cNvPr id="6" name="TextBox 5">
            <a:extLst>
              <a:ext uri="{FF2B5EF4-FFF2-40B4-BE49-F238E27FC236}">
                <a16:creationId xmlns:a16="http://schemas.microsoft.com/office/drawing/2014/main" id="{34099D90-6A74-7840-A341-64C5D86CAEAB}"/>
              </a:ext>
            </a:extLst>
          </p:cNvPr>
          <p:cNvSpPr txBox="1"/>
          <p:nvPr/>
        </p:nvSpPr>
        <p:spPr>
          <a:xfrm>
            <a:off x="9246524" y="2520587"/>
            <a:ext cx="2158537" cy="646331"/>
          </a:xfrm>
          <a:prstGeom prst="rect">
            <a:avLst/>
          </a:prstGeom>
          <a:noFill/>
        </p:spPr>
        <p:txBody>
          <a:bodyPr wrap="square" rtlCol="0">
            <a:spAutoFit/>
          </a:bodyPr>
          <a:lstStyle/>
          <a:p>
            <a:pPr algn="ctr"/>
            <a:r>
              <a:rPr lang="en-US" dirty="0"/>
              <a:t>Cluster 2 – 2%</a:t>
            </a:r>
          </a:p>
          <a:p>
            <a:pPr algn="ctr"/>
            <a:r>
              <a:rPr lang="en-US" dirty="0"/>
              <a:t>(4 Physicians)</a:t>
            </a:r>
          </a:p>
        </p:txBody>
      </p:sp>
    </p:spTree>
    <p:extLst>
      <p:ext uri="{BB962C8B-B14F-4D97-AF65-F5344CB8AC3E}">
        <p14:creationId xmlns:p14="http://schemas.microsoft.com/office/powerpoint/2010/main" val="1525659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A5CE6-AAB3-0E48-8BFF-C004C1BB0FF0}"/>
              </a:ext>
            </a:extLst>
          </p:cNvPr>
          <p:cNvSpPr>
            <a:spLocks noGrp="1"/>
          </p:cNvSpPr>
          <p:nvPr>
            <p:ph type="title"/>
          </p:nvPr>
        </p:nvSpPr>
        <p:spPr/>
        <p:txBody>
          <a:bodyPr/>
          <a:lstStyle/>
          <a:p>
            <a:r>
              <a:rPr lang="en-US" dirty="0"/>
              <a:t>Work cited</a:t>
            </a:r>
          </a:p>
        </p:txBody>
      </p:sp>
      <p:sp>
        <p:nvSpPr>
          <p:cNvPr id="3" name="Content Placeholder 2">
            <a:extLst>
              <a:ext uri="{FF2B5EF4-FFF2-40B4-BE49-F238E27FC236}">
                <a16:creationId xmlns:a16="http://schemas.microsoft.com/office/drawing/2014/main" id="{BB490C6E-0BA6-9344-A250-35FCDF34823C}"/>
              </a:ext>
            </a:extLst>
          </p:cNvPr>
          <p:cNvSpPr>
            <a:spLocks noGrp="1"/>
          </p:cNvSpPr>
          <p:nvPr>
            <p:ph idx="1"/>
          </p:nvPr>
        </p:nvSpPr>
        <p:spPr>
          <a:xfrm>
            <a:off x="1066800" y="1714500"/>
            <a:ext cx="10058400" cy="4869180"/>
          </a:xfrm>
        </p:spPr>
        <p:txBody>
          <a:bodyPr>
            <a:normAutofit fontScale="85000" lnSpcReduction="20000"/>
          </a:bodyPr>
          <a:lstStyle/>
          <a:p>
            <a:r>
              <a:rPr lang="en-US" dirty="0"/>
              <a:t>Sparrow, M. K. (2000). License to steal: How fraud bleeds America's health care system. Boulder, </a:t>
            </a:r>
            <a:r>
              <a:rPr lang="en-US" dirty="0" err="1"/>
              <a:t>Colo</a:t>
            </a:r>
            <a:r>
              <a:rPr lang="en-US" dirty="0"/>
              <a:t>: Westview Press.</a:t>
            </a:r>
          </a:p>
          <a:p>
            <a:r>
              <a:rPr lang="en-US" dirty="0"/>
              <a:t>Sparrow M. K. Health care fraud </a:t>
            </a:r>
            <a:r>
              <a:rPr lang="en-US" dirty="0" err="1"/>
              <a:t>control:understanding</a:t>
            </a:r>
            <a:r>
              <a:rPr lang="en-US" dirty="0"/>
              <a:t> the challenge. Journal of insurance medicine- New York- 1996;28:86–96.</a:t>
            </a:r>
          </a:p>
          <a:p>
            <a:r>
              <a:rPr lang="en-US" dirty="0" err="1"/>
              <a:t>Joudaki</a:t>
            </a:r>
            <a:r>
              <a:rPr lang="en-US" dirty="0"/>
              <a:t>, H., </a:t>
            </a:r>
            <a:r>
              <a:rPr lang="en-US" dirty="0" err="1"/>
              <a:t>Rashidian</a:t>
            </a:r>
            <a:r>
              <a:rPr lang="en-US" dirty="0"/>
              <a:t>, A., </a:t>
            </a:r>
            <a:r>
              <a:rPr lang="en-US" dirty="0" err="1"/>
              <a:t>Minaei-Bidgoli</a:t>
            </a:r>
            <a:r>
              <a:rPr lang="en-US" dirty="0"/>
              <a:t>, B., </a:t>
            </a:r>
            <a:r>
              <a:rPr lang="en-US" dirty="0" err="1"/>
              <a:t>Mahmoodi</a:t>
            </a:r>
            <a:r>
              <a:rPr lang="en-US" dirty="0"/>
              <a:t>, M., </a:t>
            </a:r>
            <a:r>
              <a:rPr lang="en-US" dirty="0" err="1"/>
              <a:t>Geraili</a:t>
            </a:r>
            <a:r>
              <a:rPr lang="en-US" dirty="0"/>
              <a:t>, B., </a:t>
            </a:r>
            <a:r>
              <a:rPr lang="en-US" dirty="0" err="1"/>
              <a:t>Nasiri</a:t>
            </a:r>
            <a:r>
              <a:rPr lang="en-US" dirty="0"/>
              <a:t>, M., &amp; Arab, M. (2016). Improving Fraud and Abuse Detection in General Physician Claims: A Data Mining Study. International Journal of Health Policy and Management, 5(3), 165–172. </a:t>
            </a:r>
            <a:r>
              <a:rPr lang="en-US" dirty="0">
                <a:hlinkClick r:id="rId2"/>
              </a:rPr>
              <a:t>http://doi.org/10.15171/ijhpm.2015.196</a:t>
            </a:r>
            <a:endParaRPr lang="en-US" dirty="0"/>
          </a:p>
          <a:p>
            <a:r>
              <a:rPr lang="en-US" dirty="0"/>
              <a:t>Aral </a:t>
            </a:r>
            <a:r>
              <a:rPr lang="en-US" dirty="0" err="1"/>
              <a:t>KDGuvenir</a:t>
            </a:r>
            <a:r>
              <a:rPr lang="en-US" dirty="0"/>
              <a:t> </a:t>
            </a:r>
            <a:r>
              <a:rPr lang="en-US" dirty="0" err="1"/>
              <a:t>HASabuncuoglu</a:t>
            </a:r>
            <a:r>
              <a:rPr lang="en-US" dirty="0"/>
              <a:t> </a:t>
            </a:r>
            <a:r>
              <a:rPr lang="en-US" dirty="0" err="1"/>
              <a:t>Iet</a:t>
            </a:r>
            <a:r>
              <a:rPr lang="en-US" dirty="0"/>
              <a:t> al. A prescription fraud detection model. </a:t>
            </a:r>
            <a:r>
              <a:rPr lang="en-US" dirty="0" err="1"/>
              <a:t>Comput</a:t>
            </a:r>
            <a:r>
              <a:rPr lang="en-US" dirty="0"/>
              <a:t> Methods Programs Biomed  2012;106:37–46.</a:t>
            </a:r>
          </a:p>
          <a:p>
            <a:r>
              <a:rPr lang="en-US" dirty="0"/>
              <a:t>Thornton, D., Mueller, R. M., </a:t>
            </a:r>
            <a:r>
              <a:rPr lang="en-US" dirty="0" err="1"/>
              <a:t>Schoutsen</a:t>
            </a:r>
            <a:r>
              <a:rPr lang="en-US" dirty="0"/>
              <a:t>, P., van </a:t>
            </a:r>
            <a:r>
              <a:rPr lang="en-US" dirty="0" err="1"/>
              <a:t>Hillegersberg</a:t>
            </a:r>
            <a:r>
              <a:rPr lang="en-US" dirty="0"/>
              <a:t>, </a:t>
            </a:r>
            <a:r>
              <a:rPr lang="en-US" dirty="0" err="1"/>
              <a:t>J.Predicting</a:t>
            </a:r>
            <a:r>
              <a:rPr lang="en-US" dirty="0"/>
              <a:t> healthcare fraud in Medicaid: a multidimensional data model and analysis techniques for fraud detection. Procedia Technology</a:t>
            </a:r>
          </a:p>
          <a:p>
            <a:r>
              <a:rPr lang="en-US" dirty="0">
                <a:hlinkClick r:id="rId3"/>
              </a:rPr>
              <a:t>Data</a:t>
            </a:r>
            <a:endParaRPr lang="en-US" dirty="0"/>
          </a:p>
        </p:txBody>
      </p:sp>
    </p:spTree>
    <p:extLst>
      <p:ext uri="{BB962C8B-B14F-4D97-AF65-F5344CB8AC3E}">
        <p14:creationId xmlns:p14="http://schemas.microsoft.com/office/powerpoint/2010/main" val="1251107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C56C7-8232-E345-8F50-B86941CD2406}"/>
              </a:ext>
            </a:extLst>
          </p:cNvPr>
          <p:cNvSpPr>
            <a:spLocks noGrp="1"/>
          </p:cNvSpPr>
          <p:nvPr>
            <p:ph type="title"/>
          </p:nvPr>
        </p:nvSpPr>
        <p:spPr/>
        <p:txBody>
          <a:bodyPr/>
          <a:lstStyle/>
          <a:p>
            <a:r>
              <a:rPr lang="en-US" dirty="0"/>
              <a:t>Most physicians work ethically, but…</a:t>
            </a:r>
          </a:p>
        </p:txBody>
      </p:sp>
      <p:sp>
        <p:nvSpPr>
          <p:cNvPr id="3" name="Content Placeholder 2">
            <a:extLst>
              <a:ext uri="{FF2B5EF4-FFF2-40B4-BE49-F238E27FC236}">
                <a16:creationId xmlns:a16="http://schemas.microsoft.com/office/drawing/2014/main" id="{74503BDD-1B2B-1541-BA89-78139C9B9BB5}"/>
              </a:ext>
            </a:extLst>
          </p:cNvPr>
          <p:cNvSpPr>
            <a:spLocks noGrp="1"/>
          </p:cNvSpPr>
          <p:nvPr>
            <p:ph idx="1"/>
          </p:nvPr>
        </p:nvSpPr>
        <p:spPr>
          <a:xfrm>
            <a:off x="1066799" y="1714499"/>
            <a:ext cx="10737273" cy="4902431"/>
          </a:xfrm>
        </p:spPr>
        <p:txBody>
          <a:bodyPr>
            <a:normAutofit/>
          </a:bodyPr>
          <a:lstStyle/>
          <a:p>
            <a:pPr marL="0" indent="0">
              <a:buNone/>
            </a:pPr>
            <a:r>
              <a:rPr lang="en-US" sz="2800" dirty="0"/>
              <a:t>The U.S. department of health and human services in a </a:t>
            </a:r>
            <a:r>
              <a:rPr lang="en-US" sz="2800" dirty="0" err="1"/>
              <a:t>phemphlet</a:t>
            </a:r>
            <a:r>
              <a:rPr lang="en-US" sz="2800" dirty="0"/>
              <a:t> </a:t>
            </a:r>
            <a:r>
              <a:rPr lang="en-US" sz="2800" u="sng" dirty="0">
                <a:hlinkClick r:id="rId2"/>
              </a:rPr>
              <a:t>Avoiding Medicare Fraud and Abuse: A Roadmap for Physicians</a:t>
            </a:r>
            <a:r>
              <a:rPr lang="en-US" sz="2800" dirty="0"/>
              <a:t> states "most physicians strive to work ethically, render high-quality medical care to their patients, and submit proper claims for payment," yet "the presence of some dishonest health care providers who exploit the health care system for illegal personal gain has created the need for laws that combat fraud and abuse and ensure appropriate quality medical care."</a:t>
            </a:r>
          </a:p>
        </p:txBody>
      </p:sp>
    </p:spTree>
    <p:extLst>
      <p:ext uri="{BB962C8B-B14F-4D97-AF65-F5344CB8AC3E}">
        <p14:creationId xmlns:p14="http://schemas.microsoft.com/office/powerpoint/2010/main" val="1563009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CEE50-FCC7-4C4B-A03C-096B3D5E6CC9}"/>
              </a:ext>
            </a:extLst>
          </p:cNvPr>
          <p:cNvSpPr>
            <a:spLocks noGrp="1"/>
          </p:cNvSpPr>
          <p:nvPr>
            <p:ph type="title"/>
          </p:nvPr>
        </p:nvSpPr>
        <p:spPr>
          <a:xfrm>
            <a:off x="1066800" y="127000"/>
            <a:ext cx="10528570" cy="1097280"/>
          </a:xfrm>
        </p:spPr>
        <p:txBody>
          <a:bodyPr/>
          <a:lstStyle/>
          <a:p>
            <a:r>
              <a:rPr lang="en-US" dirty="0"/>
              <a:t>Medicare/Medicaid &amp; private health insurance system</a:t>
            </a:r>
          </a:p>
        </p:txBody>
      </p:sp>
      <p:sp>
        <p:nvSpPr>
          <p:cNvPr id="3" name="Content Placeholder 2">
            <a:extLst>
              <a:ext uri="{FF2B5EF4-FFF2-40B4-BE49-F238E27FC236}">
                <a16:creationId xmlns:a16="http://schemas.microsoft.com/office/drawing/2014/main" id="{A2A4A29F-D312-DB43-90B2-49C87B3ECA40}"/>
              </a:ext>
            </a:extLst>
          </p:cNvPr>
          <p:cNvSpPr>
            <a:spLocks noGrp="1"/>
          </p:cNvSpPr>
          <p:nvPr>
            <p:ph idx="1"/>
          </p:nvPr>
        </p:nvSpPr>
        <p:spPr>
          <a:xfrm>
            <a:off x="6867728" y="1714500"/>
            <a:ext cx="4922194" cy="4686300"/>
          </a:xfrm>
        </p:spPr>
        <p:txBody>
          <a:bodyPr>
            <a:normAutofit lnSpcReduction="10000"/>
          </a:bodyPr>
          <a:lstStyle/>
          <a:p>
            <a:r>
              <a:rPr lang="en-US" sz="2400" dirty="0"/>
              <a:t>Medicare is a federal program that provides health coverage if you are 65 and older or have a severe disability, regardless of your income. </a:t>
            </a:r>
          </a:p>
          <a:p>
            <a:r>
              <a:rPr lang="en-US" sz="2400" dirty="0"/>
              <a:t>Medicaid is a state and federal program that provides health coverage if you qualify for a low income.</a:t>
            </a:r>
          </a:p>
          <a:p>
            <a:r>
              <a:rPr lang="en-US" sz="2400" dirty="0"/>
              <a:t>Or you can get health coverage through any of the private health insurers</a:t>
            </a:r>
          </a:p>
          <a:p>
            <a:endParaRPr lang="en-US" dirty="0"/>
          </a:p>
        </p:txBody>
      </p:sp>
      <p:pic>
        <p:nvPicPr>
          <p:cNvPr id="5" name="Picture 4">
            <a:extLst>
              <a:ext uri="{FF2B5EF4-FFF2-40B4-BE49-F238E27FC236}">
                <a16:creationId xmlns:a16="http://schemas.microsoft.com/office/drawing/2014/main" id="{1B42C3EA-191F-F74B-A474-CAA063E12819}"/>
              </a:ext>
            </a:extLst>
          </p:cNvPr>
          <p:cNvPicPr>
            <a:picLocks noChangeAspect="1"/>
          </p:cNvPicPr>
          <p:nvPr/>
        </p:nvPicPr>
        <p:blipFill>
          <a:blip r:embed="rId2">
            <a:extLst>
              <a:ext uri="{BEBA8EAE-BF5A-486C-A8C5-ECC9F3942E4B}">
                <a14:imgProps xmlns:a14="http://schemas.microsoft.com/office/drawing/2010/main">
                  <a14:imgLayer r:embed="rId3">
                    <a14:imgEffect>
                      <a14:artisticChalkSketch/>
                    </a14:imgEffect>
                  </a14:imgLayer>
                </a14:imgProps>
              </a:ext>
            </a:extLst>
          </a:blip>
          <a:stretch>
            <a:fillRect/>
          </a:stretch>
        </p:blipFill>
        <p:spPr>
          <a:xfrm>
            <a:off x="857782" y="1938165"/>
            <a:ext cx="1313589" cy="1313589"/>
          </a:xfrm>
          <a:prstGeom prst="rect">
            <a:avLst/>
          </a:prstGeom>
        </p:spPr>
      </p:pic>
      <p:pic>
        <p:nvPicPr>
          <p:cNvPr id="8" name="Picture 7">
            <a:extLst>
              <a:ext uri="{FF2B5EF4-FFF2-40B4-BE49-F238E27FC236}">
                <a16:creationId xmlns:a16="http://schemas.microsoft.com/office/drawing/2014/main" id="{7F93B65F-4EFF-0846-91FA-026C913514C8}"/>
              </a:ext>
            </a:extLst>
          </p:cNvPr>
          <p:cNvPicPr>
            <a:picLocks noChangeAspect="1"/>
          </p:cNvPicPr>
          <p:nvPr/>
        </p:nvPicPr>
        <p:blipFill>
          <a:blip r:embed="rId4"/>
          <a:stretch>
            <a:fillRect/>
          </a:stretch>
        </p:blipFill>
        <p:spPr>
          <a:xfrm>
            <a:off x="3150849" y="3965640"/>
            <a:ext cx="3467100" cy="2773680"/>
          </a:xfrm>
          <a:prstGeom prst="rect">
            <a:avLst/>
          </a:prstGeom>
        </p:spPr>
      </p:pic>
      <p:pic>
        <p:nvPicPr>
          <p:cNvPr id="9" name="Picture 8">
            <a:extLst>
              <a:ext uri="{FF2B5EF4-FFF2-40B4-BE49-F238E27FC236}">
                <a16:creationId xmlns:a16="http://schemas.microsoft.com/office/drawing/2014/main" id="{8450C2B0-BEA2-EC41-8D41-04BAB03BE57C}"/>
              </a:ext>
            </a:extLst>
          </p:cNvPr>
          <p:cNvPicPr>
            <a:picLocks noChangeAspect="1"/>
          </p:cNvPicPr>
          <p:nvPr/>
        </p:nvPicPr>
        <p:blipFill>
          <a:blip r:embed="rId5"/>
          <a:stretch>
            <a:fillRect/>
          </a:stretch>
        </p:blipFill>
        <p:spPr>
          <a:xfrm>
            <a:off x="3150849" y="1473200"/>
            <a:ext cx="3467100" cy="2336800"/>
          </a:xfrm>
          <a:prstGeom prst="rect">
            <a:avLst/>
          </a:prstGeom>
        </p:spPr>
      </p:pic>
      <p:sp>
        <p:nvSpPr>
          <p:cNvPr id="10" name="Rectangle 9">
            <a:extLst>
              <a:ext uri="{FF2B5EF4-FFF2-40B4-BE49-F238E27FC236}">
                <a16:creationId xmlns:a16="http://schemas.microsoft.com/office/drawing/2014/main" id="{40B29393-EBEE-E240-ACDC-72E3F11715EB}"/>
              </a:ext>
            </a:extLst>
          </p:cNvPr>
          <p:cNvSpPr/>
          <p:nvPr/>
        </p:nvSpPr>
        <p:spPr>
          <a:xfrm>
            <a:off x="277187" y="3701708"/>
            <a:ext cx="2756932" cy="2123658"/>
          </a:xfrm>
          <a:prstGeom prst="rect">
            <a:avLst/>
          </a:prstGeom>
        </p:spPr>
        <p:txBody>
          <a:bodyPr wrap="square">
            <a:spAutoFit/>
          </a:bodyPr>
          <a:lstStyle/>
          <a:p>
            <a:r>
              <a:rPr lang="en-US" sz="2200" dirty="0"/>
              <a:t>The total U.S. health care spending is</a:t>
            </a:r>
          </a:p>
          <a:p>
            <a:pPr marL="342900" indent="-342900">
              <a:buFont typeface="Arial" panose="020B0604020202020204" pitchFamily="34" charset="0"/>
              <a:buChar char="•"/>
            </a:pPr>
            <a:r>
              <a:rPr lang="en-US" sz="2200" dirty="0"/>
              <a:t>18% of GDP, or </a:t>
            </a:r>
          </a:p>
          <a:p>
            <a:pPr marL="342900" indent="-342900">
              <a:buFont typeface="Arial" panose="020B0604020202020204" pitchFamily="34" charset="0"/>
              <a:buChar char="•"/>
            </a:pPr>
            <a:r>
              <a:rPr lang="en-US" sz="2200" dirty="0"/>
              <a:t>$3.3 trillion or </a:t>
            </a:r>
          </a:p>
          <a:p>
            <a:pPr marL="342900" indent="-342900">
              <a:buFont typeface="Arial" panose="020B0604020202020204" pitchFamily="34" charset="0"/>
              <a:buChar char="•"/>
            </a:pPr>
            <a:r>
              <a:rPr lang="en-US" sz="2200" dirty="0"/>
              <a:t>$10,348 per person.</a:t>
            </a:r>
          </a:p>
        </p:txBody>
      </p:sp>
      <p:sp>
        <p:nvSpPr>
          <p:cNvPr id="11" name="TextBox 10">
            <a:extLst>
              <a:ext uri="{FF2B5EF4-FFF2-40B4-BE49-F238E27FC236}">
                <a16:creationId xmlns:a16="http://schemas.microsoft.com/office/drawing/2014/main" id="{F90C8CA9-9CC7-C941-900E-C896AFC8B657}"/>
              </a:ext>
            </a:extLst>
          </p:cNvPr>
          <p:cNvSpPr txBox="1"/>
          <p:nvPr/>
        </p:nvSpPr>
        <p:spPr>
          <a:xfrm>
            <a:off x="277187" y="5981006"/>
            <a:ext cx="2623884" cy="646331"/>
          </a:xfrm>
          <a:prstGeom prst="rect">
            <a:avLst/>
          </a:prstGeom>
          <a:noFill/>
        </p:spPr>
        <p:txBody>
          <a:bodyPr wrap="square" rtlCol="0">
            <a:spAutoFit/>
          </a:bodyPr>
          <a:lstStyle/>
          <a:p>
            <a:r>
              <a:rPr lang="en-US" dirty="0"/>
              <a:t>$3.3 trillion * 10% </a:t>
            </a:r>
          </a:p>
          <a:p>
            <a:r>
              <a:rPr lang="en-US" dirty="0"/>
              <a:t>= $300 billion</a:t>
            </a:r>
          </a:p>
        </p:txBody>
      </p:sp>
    </p:spTree>
    <p:extLst>
      <p:ext uri="{BB962C8B-B14F-4D97-AF65-F5344CB8AC3E}">
        <p14:creationId xmlns:p14="http://schemas.microsoft.com/office/powerpoint/2010/main" val="26799406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A887C-0B9B-C74F-838C-28B558F32CA1}"/>
              </a:ext>
            </a:extLst>
          </p:cNvPr>
          <p:cNvSpPr>
            <a:spLocks noGrp="1"/>
          </p:cNvSpPr>
          <p:nvPr>
            <p:ph type="title"/>
          </p:nvPr>
        </p:nvSpPr>
        <p:spPr/>
        <p:txBody>
          <a:bodyPr/>
          <a:lstStyle/>
          <a:p>
            <a:r>
              <a:rPr lang="en-US" dirty="0"/>
              <a:t>Understand the health coding system</a:t>
            </a:r>
          </a:p>
        </p:txBody>
      </p:sp>
      <p:pic>
        <p:nvPicPr>
          <p:cNvPr id="12" name="Picture 11">
            <a:extLst>
              <a:ext uri="{FF2B5EF4-FFF2-40B4-BE49-F238E27FC236}">
                <a16:creationId xmlns:a16="http://schemas.microsoft.com/office/drawing/2014/main" id="{5CAE3EDA-5383-6F49-8D7F-214081187280}"/>
              </a:ext>
            </a:extLst>
          </p:cNvPr>
          <p:cNvPicPr>
            <a:picLocks noChangeAspect="1"/>
          </p:cNvPicPr>
          <p:nvPr/>
        </p:nvPicPr>
        <p:blipFill rotWithShape="1">
          <a:blip r:embed="rId2"/>
          <a:srcRect t="-1" r="27632" b="163"/>
          <a:stretch/>
        </p:blipFill>
        <p:spPr>
          <a:xfrm>
            <a:off x="1674480" y="1628292"/>
            <a:ext cx="2683512" cy="3652959"/>
          </a:xfrm>
          <a:prstGeom prst="rect">
            <a:avLst/>
          </a:prstGeom>
        </p:spPr>
      </p:pic>
      <p:pic>
        <p:nvPicPr>
          <p:cNvPr id="14" name="Picture 13">
            <a:extLst>
              <a:ext uri="{FF2B5EF4-FFF2-40B4-BE49-F238E27FC236}">
                <a16:creationId xmlns:a16="http://schemas.microsoft.com/office/drawing/2014/main" id="{992063CC-2102-DF4C-9303-4A8B6D232CC3}"/>
              </a:ext>
            </a:extLst>
          </p:cNvPr>
          <p:cNvPicPr>
            <a:picLocks noChangeAspect="1"/>
          </p:cNvPicPr>
          <p:nvPr/>
        </p:nvPicPr>
        <p:blipFill>
          <a:blip r:embed="rId3"/>
          <a:stretch>
            <a:fillRect/>
          </a:stretch>
        </p:blipFill>
        <p:spPr>
          <a:xfrm flipH="1">
            <a:off x="-741670" y="1628292"/>
            <a:ext cx="2621646" cy="2394345"/>
          </a:xfrm>
          <a:prstGeom prst="rect">
            <a:avLst/>
          </a:prstGeom>
        </p:spPr>
      </p:pic>
      <p:cxnSp>
        <p:nvCxnSpPr>
          <p:cNvPr id="16" name="Straight Arrow Connector 15">
            <a:extLst>
              <a:ext uri="{FF2B5EF4-FFF2-40B4-BE49-F238E27FC236}">
                <a16:creationId xmlns:a16="http://schemas.microsoft.com/office/drawing/2014/main" id="{20923B5E-D17A-F248-9B78-4063B9A166E2}"/>
              </a:ext>
            </a:extLst>
          </p:cNvPr>
          <p:cNvCxnSpPr>
            <a:cxnSpLocks/>
          </p:cNvCxnSpPr>
          <p:nvPr/>
        </p:nvCxnSpPr>
        <p:spPr>
          <a:xfrm flipV="1">
            <a:off x="1248450" y="1828890"/>
            <a:ext cx="335514" cy="90202"/>
          </a:xfrm>
          <a:prstGeom prst="straightConnector1">
            <a:avLst/>
          </a:prstGeom>
          <a:ln w="38100">
            <a:solidFill>
              <a:srgbClr val="FFFFFF"/>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EFC39400-1843-7D4B-B455-204B4407E93A}"/>
              </a:ext>
            </a:extLst>
          </p:cNvPr>
          <p:cNvSpPr txBox="1"/>
          <p:nvPr/>
        </p:nvSpPr>
        <p:spPr>
          <a:xfrm>
            <a:off x="4796381" y="1593175"/>
            <a:ext cx="1977761" cy="461665"/>
          </a:xfrm>
          <a:prstGeom prst="rect">
            <a:avLst/>
          </a:prstGeom>
          <a:solidFill>
            <a:srgbClr val="0070C0"/>
          </a:solidFill>
        </p:spPr>
        <p:txBody>
          <a:bodyPr wrap="square" rtlCol="0">
            <a:spAutoFit/>
          </a:bodyPr>
          <a:lstStyle/>
          <a:p>
            <a:pPr algn="ctr"/>
            <a:r>
              <a:rPr lang="en-US" sz="2400" dirty="0"/>
              <a:t>Diagnosis</a:t>
            </a:r>
          </a:p>
        </p:txBody>
      </p:sp>
      <p:pic>
        <p:nvPicPr>
          <p:cNvPr id="22" name="Picture 21">
            <a:extLst>
              <a:ext uri="{FF2B5EF4-FFF2-40B4-BE49-F238E27FC236}">
                <a16:creationId xmlns:a16="http://schemas.microsoft.com/office/drawing/2014/main" id="{1788DE97-DF4E-FB41-9B80-6F08618066EF}"/>
              </a:ext>
            </a:extLst>
          </p:cNvPr>
          <p:cNvPicPr>
            <a:picLocks noChangeAspect="1"/>
          </p:cNvPicPr>
          <p:nvPr/>
        </p:nvPicPr>
        <p:blipFill>
          <a:blip r:embed="rId4"/>
          <a:stretch>
            <a:fillRect/>
          </a:stretch>
        </p:blipFill>
        <p:spPr>
          <a:xfrm>
            <a:off x="4895831" y="2339109"/>
            <a:ext cx="1738235" cy="1507432"/>
          </a:xfrm>
          <a:prstGeom prst="rect">
            <a:avLst/>
          </a:prstGeom>
        </p:spPr>
      </p:pic>
      <p:pic>
        <p:nvPicPr>
          <p:cNvPr id="23" name="Picture 22">
            <a:extLst>
              <a:ext uri="{FF2B5EF4-FFF2-40B4-BE49-F238E27FC236}">
                <a16:creationId xmlns:a16="http://schemas.microsoft.com/office/drawing/2014/main" id="{DAD0A970-CC11-2445-A82E-34BCC1D2DEFE}"/>
              </a:ext>
            </a:extLst>
          </p:cNvPr>
          <p:cNvPicPr>
            <a:picLocks noChangeAspect="1"/>
          </p:cNvPicPr>
          <p:nvPr/>
        </p:nvPicPr>
        <p:blipFill>
          <a:blip r:embed="rId5"/>
          <a:stretch>
            <a:fillRect/>
          </a:stretch>
        </p:blipFill>
        <p:spPr>
          <a:xfrm>
            <a:off x="7017736" y="2370113"/>
            <a:ext cx="1971107" cy="1476428"/>
          </a:xfrm>
          <a:prstGeom prst="rect">
            <a:avLst/>
          </a:prstGeom>
        </p:spPr>
      </p:pic>
      <p:sp>
        <p:nvSpPr>
          <p:cNvPr id="29" name="TextBox 28">
            <a:extLst>
              <a:ext uri="{FF2B5EF4-FFF2-40B4-BE49-F238E27FC236}">
                <a16:creationId xmlns:a16="http://schemas.microsoft.com/office/drawing/2014/main" id="{C6EDA1CA-D31D-AC46-9BE0-16578E9263D8}"/>
              </a:ext>
            </a:extLst>
          </p:cNvPr>
          <p:cNvSpPr txBox="1"/>
          <p:nvPr/>
        </p:nvSpPr>
        <p:spPr>
          <a:xfrm>
            <a:off x="6984361" y="3114348"/>
            <a:ext cx="1977761" cy="461665"/>
          </a:xfrm>
          <a:prstGeom prst="rect">
            <a:avLst/>
          </a:prstGeom>
          <a:noFill/>
        </p:spPr>
        <p:txBody>
          <a:bodyPr wrap="square" rtlCol="0">
            <a:spAutoFit/>
          </a:bodyPr>
          <a:lstStyle/>
          <a:p>
            <a:pPr algn="ctr"/>
            <a:r>
              <a:rPr lang="en-US" sz="2400" dirty="0"/>
              <a:t>Ultrasound</a:t>
            </a:r>
          </a:p>
        </p:txBody>
      </p:sp>
      <p:sp>
        <p:nvSpPr>
          <p:cNvPr id="30" name="TextBox 29">
            <a:extLst>
              <a:ext uri="{FF2B5EF4-FFF2-40B4-BE49-F238E27FC236}">
                <a16:creationId xmlns:a16="http://schemas.microsoft.com/office/drawing/2014/main" id="{3BC6D8FA-BA64-D140-8D30-AE1A80EE45A9}"/>
              </a:ext>
            </a:extLst>
          </p:cNvPr>
          <p:cNvSpPr txBox="1"/>
          <p:nvPr/>
        </p:nvSpPr>
        <p:spPr>
          <a:xfrm>
            <a:off x="4967690" y="3115902"/>
            <a:ext cx="1977761" cy="461665"/>
          </a:xfrm>
          <a:prstGeom prst="rect">
            <a:avLst/>
          </a:prstGeom>
          <a:noFill/>
        </p:spPr>
        <p:txBody>
          <a:bodyPr wrap="square" rtlCol="0">
            <a:spAutoFit/>
          </a:bodyPr>
          <a:lstStyle/>
          <a:p>
            <a:pPr algn="ctr"/>
            <a:r>
              <a:rPr lang="en-US" sz="2400" dirty="0">
                <a:solidFill>
                  <a:schemeClr val="bg1"/>
                </a:solidFill>
              </a:rPr>
              <a:t>X-ray</a:t>
            </a:r>
          </a:p>
        </p:txBody>
      </p:sp>
      <p:pic>
        <p:nvPicPr>
          <p:cNvPr id="31" name="Picture 30">
            <a:extLst>
              <a:ext uri="{FF2B5EF4-FFF2-40B4-BE49-F238E27FC236}">
                <a16:creationId xmlns:a16="http://schemas.microsoft.com/office/drawing/2014/main" id="{CC4D037D-B257-D944-8DC5-959242D49C5D}"/>
              </a:ext>
            </a:extLst>
          </p:cNvPr>
          <p:cNvPicPr>
            <a:picLocks noChangeAspect="1"/>
          </p:cNvPicPr>
          <p:nvPr/>
        </p:nvPicPr>
        <p:blipFill>
          <a:blip r:embed="rId6"/>
          <a:stretch>
            <a:fillRect/>
          </a:stretch>
        </p:blipFill>
        <p:spPr>
          <a:xfrm>
            <a:off x="9312417" y="2307005"/>
            <a:ext cx="2668977" cy="1539536"/>
          </a:xfrm>
          <a:prstGeom prst="rect">
            <a:avLst/>
          </a:prstGeom>
        </p:spPr>
      </p:pic>
      <p:sp>
        <p:nvSpPr>
          <p:cNvPr id="32" name="TextBox 31">
            <a:extLst>
              <a:ext uri="{FF2B5EF4-FFF2-40B4-BE49-F238E27FC236}">
                <a16:creationId xmlns:a16="http://schemas.microsoft.com/office/drawing/2014/main" id="{D6554B4A-ED2B-2743-9C27-D61F07991573}"/>
              </a:ext>
            </a:extLst>
          </p:cNvPr>
          <p:cNvSpPr txBox="1"/>
          <p:nvPr/>
        </p:nvSpPr>
        <p:spPr>
          <a:xfrm>
            <a:off x="9860504" y="3150016"/>
            <a:ext cx="1977761" cy="461665"/>
          </a:xfrm>
          <a:prstGeom prst="rect">
            <a:avLst/>
          </a:prstGeom>
          <a:noFill/>
        </p:spPr>
        <p:txBody>
          <a:bodyPr wrap="square" rtlCol="0">
            <a:spAutoFit/>
          </a:bodyPr>
          <a:lstStyle/>
          <a:p>
            <a:pPr algn="ctr"/>
            <a:r>
              <a:rPr lang="en-US" sz="2400" dirty="0">
                <a:solidFill>
                  <a:schemeClr val="bg1"/>
                </a:solidFill>
              </a:rPr>
              <a:t>MRI</a:t>
            </a:r>
          </a:p>
        </p:txBody>
      </p:sp>
      <p:sp>
        <p:nvSpPr>
          <p:cNvPr id="33" name="TextBox 32">
            <a:extLst>
              <a:ext uri="{FF2B5EF4-FFF2-40B4-BE49-F238E27FC236}">
                <a16:creationId xmlns:a16="http://schemas.microsoft.com/office/drawing/2014/main" id="{F558B209-5EB5-954F-92D9-A2ED160A1D05}"/>
              </a:ext>
            </a:extLst>
          </p:cNvPr>
          <p:cNvSpPr txBox="1"/>
          <p:nvPr/>
        </p:nvSpPr>
        <p:spPr>
          <a:xfrm>
            <a:off x="4796381" y="4305905"/>
            <a:ext cx="1977761" cy="461665"/>
          </a:xfrm>
          <a:prstGeom prst="rect">
            <a:avLst/>
          </a:prstGeom>
          <a:solidFill>
            <a:srgbClr val="0070C0"/>
          </a:solidFill>
        </p:spPr>
        <p:txBody>
          <a:bodyPr wrap="square" rtlCol="0">
            <a:spAutoFit/>
          </a:bodyPr>
          <a:lstStyle/>
          <a:p>
            <a:pPr algn="ctr"/>
            <a:r>
              <a:rPr lang="en-US" sz="2400" dirty="0"/>
              <a:t>Treatment</a:t>
            </a:r>
          </a:p>
        </p:txBody>
      </p:sp>
      <p:pic>
        <p:nvPicPr>
          <p:cNvPr id="34" name="Picture 33">
            <a:extLst>
              <a:ext uri="{FF2B5EF4-FFF2-40B4-BE49-F238E27FC236}">
                <a16:creationId xmlns:a16="http://schemas.microsoft.com/office/drawing/2014/main" id="{9DFE6EAF-CBC0-1345-9E65-5D4DAE2C6275}"/>
              </a:ext>
            </a:extLst>
          </p:cNvPr>
          <p:cNvPicPr>
            <a:picLocks noChangeAspect="1"/>
          </p:cNvPicPr>
          <p:nvPr/>
        </p:nvPicPr>
        <p:blipFill rotWithShape="1">
          <a:blip r:embed="rId7"/>
          <a:srcRect r="7365"/>
          <a:stretch/>
        </p:blipFill>
        <p:spPr>
          <a:xfrm>
            <a:off x="5022266" y="4941024"/>
            <a:ext cx="1751875" cy="1752880"/>
          </a:xfrm>
          <a:prstGeom prst="rect">
            <a:avLst/>
          </a:prstGeom>
        </p:spPr>
      </p:pic>
      <p:sp>
        <p:nvSpPr>
          <p:cNvPr id="36" name="TextBox 35">
            <a:extLst>
              <a:ext uri="{FF2B5EF4-FFF2-40B4-BE49-F238E27FC236}">
                <a16:creationId xmlns:a16="http://schemas.microsoft.com/office/drawing/2014/main" id="{6F10ED3D-6B80-5942-8016-3B578EA6D4AF}"/>
              </a:ext>
            </a:extLst>
          </p:cNvPr>
          <p:cNvSpPr txBox="1"/>
          <p:nvPr/>
        </p:nvSpPr>
        <p:spPr>
          <a:xfrm>
            <a:off x="5211900" y="4922357"/>
            <a:ext cx="1640062" cy="830997"/>
          </a:xfrm>
          <a:prstGeom prst="rect">
            <a:avLst/>
          </a:prstGeom>
          <a:noFill/>
        </p:spPr>
        <p:txBody>
          <a:bodyPr wrap="square" rtlCol="0">
            <a:spAutoFit/>
          </a:bodyPr>
          <a:lstStyle/>
          <a:p>
            <a:pPr algn="r"/>
            <a:r>
              <a:rPr lang="en-US" sz="2400" dirty="0">
                <a:solidFill>
                  <a:schemeClr val="bg1"/>
                </a:solidFill>
              </a:rPr>
              <a:t>Physical therapy</a:t>
            </a:r>
          </a:p>
        </p:txBody>
      </p:sp>
      <p:pic>
        <p:nvPicPr>
          <p:cNvPr id="37" name="Picture 36">
            <a:extLst>
              <a:ext uri="{FF2B5EF4-FFF2-40B4-BE49-F238E27FC236}">
                <a16:creationId xmlns:a16="http://schemas.microsoft.com/office/drawing/2014/main" id="{26276E79-707C-5848-8FDD-1B1FC5B9068E}"/>
              </a:ext>
            </a:extLst>
          </p:cNvPr>
          <p:cNvPicPr>
            <a:picLocks noChangeAspect="1"/>
          </p:cNvPicPr>
          <p:nvPr/>
        </p:nvPicPr>
        <p:blipFill rotWithShape="1">
          <a:blip r:embed="rId8"/>
          <a:srcRect l="13114" r="24691"/>
          <a:stretch/>
        </p:blipFill>
        <p:spPr>
          <a:xfrm>
            <a:off x="7102886" y="4919669"/>
            <a:ext cx="1991633" cy="1800376"/>
          </a:xfrm>
          <a:prstGeom prst="rect">
            <a:avLst/>
          </a:prstGeom>
        </p:spPr>
      </p:pic>
      <p:sp>
        <p:nvSpPr>
          <p:cNvPr id="38" name="TextBox 37">
            <a:extLst>
              <a:ext uri="{FF2B5EF4-FFF2-40B4-BE49-F238E27FC236}">
                <a16:creationId xmlns:a16="http://schemas.microsoft.com/office/drawing/2014/main" id="{8C9BD3FE-0ECC-C443-9F62-23F9DD876A6F}"/>
              </a:ext>
            </a:extLst>
          </p:cNvPr>
          <p:cNvSpPr txBox="1"/>
          <p:nvPr/>
        </p:nvSpPr>
        <p:spPr>
          <a:xfrm>
            <a:off x="6774141" y="5259088"/>
            <a:ext cx="1977761" cy="461665"/>
          </a:xfrm>
          <a:prstGeom prst="rect">
            <a:avLst/>
          </a:prstGeom>
          <a:noFill/>
        </p:spPr>
        <p:txBody>
          <a:bodyPr wrap="square" rtlCol="0">
            <a:spAutoFit/>
          </a:bodyPr>
          <a:lstStyle/>
          <a:p>
            <a:pPr algn="ctr"/>
            <a:r>
              <a:rPr lang="en-US" sz="2400" dirty="0">
                <a:solidFill>
                  <a:schemeClr val="bg1"/>
                </a:solidFill>
              </a:rPr>
              <a:t>Injections</a:t>
            </a:r>
          </a:p>
        </p:txBody>
      </p:sp>
      <p:pic>
        <p:nvPicPr>
          <p:cNvPr id="39" name="Picture 38">
            <a:extLst>
              <a:ext uri="{FF2B5EF4-FFF2-40B4-BE49-F238E27FC236}">
                <a16:creationId xmlns:a16="http://schemas.microsoft.com/office/drawing/2014/main" id="{D0E77C3B-E392-5B4B-BBCD-5AF995A6914E}"/>
              </a:ext>
            </a:extLst>
          </p:cNvPr>
          <p:cNvPicPr>
            <a:picLocks noChangeAspect="1"/>
          </p:cNvPicPr>
          <p:nvPr/>
        </p:nvPicPr>
        <p:blipFill rotWithShape="1">
          <a:blip r:embed="rId9"/>
          <a:srcRect r="57856"/>
          <a:stretch/>
        </p:blipFill>
        <p:spPr>
          <a:xfrm>
            <a:off x="9519035" y="4919669"/>
            <a:ext cx="1733429" cy="1828751"/>
          </a:xfrm>
          <a:prstGeom prst="rect">
            <a:avLst/>
          </a:prstGeom>
        </p:spPr>
      </p:pic>
      <p:sp>
        <p:nvSpPr>
          <p:cNvPr id="40" name="TextBox 39">
            <a:extLst>
              <a:ext uri="{FF2B5EF4-FFF2-40B4-BE49-F238E27FC236}">
                <a16:creationId xmlns:a16="http://schemas.microsoft.com/office/drawing/2014/main" id="{E4792662-0E14-DE42-BF15-F266DD0C6250}"/>
              </a:ext>
            </a:extLst>
          </p:cNvPr>
          <p:cNvSpPr txBox="1"/>
          <p:nvPr/>
        </p:nvSpPr>
        <p:spPr>
          <a:xfrm>
            <a:off x="9303140" y="5084094"/>
            <a:ext cx="1580003" cy="461665"/>
          </a:xfrm>
          <a:prstGeom prst="rect">
            <a:avLst/>
          </a:prstGeom>
          <a:noFill/>
        </p:spPr>
        <p:txBody>
          <a:bodyPr wrap="square" rtlCol="0">
            <a:spAutoFit/>
          </a:bodyPr>
          <a:lstStyle/>
          <a:p>
            <a:pPr algn="ctr"/>
            <a:r>
              <a:rPr lang="en-US" sz="2400" dirty="0">
                <a:solidFill>
                  <a:schemeClr val="bg1"/>
                </a:solidFill>
              </a:rPr>
              <a:t>Surgery</a:t>
            </a:r>
          </a:p>
        </p:txBody>
      </p:sp>
    </p:spTree>
    <p:extLst>
      <p:ext uri="{BB962C8B-B14F-4D97-AF65-F5344CB8AC3E}">
        <p14:creationId xmlns:p14="http://schemas.microsoft.com/office/powerpoint/2010/main" val="646160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A887C-0B9B-C74F-838C-28B558F32CA1}"/>
              </a:ext>
            </a:extLst>
          </p:cNvPr>
          <p:cNvSpPr>
            <a:spLocks noGrp="1"/>
          </p:cNvSpPr>
          <p:nvPr>
            <p:ph type="title"/>
          </p:nvPr>
        </p:nvSpPr>
        <p:spPr/>
        <p:txBody>
          <a:bodyPr/>
          <a:lstStyle/>
          <a:p>
            <a:r>
              <a:rPr lang="en-US" dirty="0"/>
              <a:t>Understand the health coding system</a:t>
            </a:r>
          </a:p>
        </p:txBody>
      </p:sp>
      <p:sp>
        <p:nvSpPr>
          <p:cNvPr id="6" name="TextBox 5">
            <a:extLst>
              <a:ext uri="{FF2B5EF4-FFF2-40B4-BE49-F238E27FC236}">
                <a16:creationId xmlns:a16="http://schemas.microsoft.com/office/drawing/2014/main" id="{4A251B05-C0F9-8A44-BDD3-E1538839DFAC}"/>
              </a:ext>
            </a:extLst>
          </p:cNvPr>
          <p:cNvSpPr txBox="1"/>
          <p:nvPr/>
        </p:nvSpPr>
        <p:spPr>
          <a:xfrm>
            <a:off x="2922597" y="1675456"/>
            <a:ext cx="6357093" cy="461665"/>
          </a:xfrm>
          <a:prstGeom prst="rect">
            <a:avLst/>
          </a:prstGeom>
          <a:noFill/>
        </p:spPr>
        <p:txBody>
          <a:bodyPr wrap="square" rtlCol="0">
            <a:spAutoFit/>
          </a:bodyPr>
          <a:lstStyle/>
          <a:p>
            <a:pPr algn="ctr"/>
            <a:r>
              <a:rPr lang="en-US" sz="2400" b="1" dirty="0"/>
              <a:t>ICD (International Classification Diseases)</a:t>
            </a:r>
          </a:p>
        </p:txBody>
      </p:sp>
      <p:sp>
        <p:nvSpPr>
          <p:cNvPr id="10" name="Triangle 9">
            <a:extLst>
              <a:ext uri="{FF2B5EF4-FFF2-40B4-BE49-F238E27FC236}">
                <a16:creationId xmlns:a16="http://schemas.microsoft.com/office/drawing/2014/main" id="{4DE19A40-AB5D-A447-97A2-7C0BBDB6DB3D}"/>
              </a:ext>
            </a:extLst>
          </p:cNvPr>
          <p:cNvSpPr/>
          <p:nvPr/>
        </p:nvSpPr>
        <p:spPr>
          <a:xfrm>
            <a:off x="4851197" y="2796613"/>
            <a:ext cx="2110788" cy="1812512"/>
          </a:xfrm>
          <a:prstGeom prst="triangle">
            <a:avLst/>
          </a:prstGeom>
          <a:noFill/>
          <a:ln w="444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8CA61DD9-B5BC-8749-925C-7BE585000000}"/>
              </a:ext>
            </a:extLst>
          </p:cNvPr>
          <p:cNvSpPr/>
          <p:nvPr/>
        </p:nvSpPr>
        <p:spPr>
          <a:xfrm>
            <a:off x="754123" y="5603146"/>
            <a:ext cx="4525788" cy="1015663"/>
          </a:xfrm>
          <a:prstGeom prst="rect">
            <a:avLst/>
          </a:prstGeom>
        </p:spPr>
        <p:txBody>
          <a:bodyPr wrap="square">
            <a:spAutoFit/>
          </a:bodyPr>
          <a:lstStyle/>
          <a:p>
            <a:r>
              <a:rPr lang="en-US" sz="2000" dirty="0"/>
              <a:t>97001	- Physical Therapy Evaluation</a:t>
            </a:r>
          </a:p>
          <a:p>
            <a:r>
              <a:rPr lang="en-US" sz="2000" dirty="0"/>
              <a:t>97110	- Therapeutic exercises</a:t>
            </a:r>
          </a:p>
          <a:p>
            <a:r>
              <a:rPr lang="en-US" sz="2000" dirty="0"/>
              <a:t>97140	- Manual Therapy</a:t>
            </a:r>
          </a:p>
        </p:txBody>
      </p:sp>
      <p:sp>
        <p:nvSpPr>
          <p:cNvPr id="7" name="Rectangle 6">
            <a:extLst>
              <a:ext uri="{FF2B5EF4-FFF2-40B4-BE49-F238E27FC236}">
                <a16:creationId xmlns:a16="http://schemas.microsoft.com/office/drawing/2014/main" id="{F96A7658-892A-7441-9259-2EF1B11D922B}"/>
              </a:ext>
            </a:extLst>
          </p:cNvPr>
          <p:cNvSpPr/>
          <p:nvPr/>
        </p:nvSpPr>
        <p:spPr>
          <a:xfrm>
            <a:off x="7278473" y="5639763"/>
            <a:ext cx="2681691" cy="707886"/>
          </a:xfrm>
          <a:prstGeom prst="rect">
            <a:avLst/>
          </a:prstGeom>
        </p:spPr>
        <p:txBody>
          <a:bodyPr wrap="square">
            <a:spAutoFit/>
          </a:bodyPr>
          <a:lstStyle/>
          <a:p>
            <a:r>
              <a:rPr lang="en-US" sz="2000" dirty="0"/>
              <a:t>46581-0670	</a:t>
            </a:r>
          </a:p>
          <a:p>
            <a:r>
              <a:rPr lang="en-US" sz="2000" dirty="0" err="1"/>
              <a:t>Salonpas</a:t>
            </a:r>
            <a:r>
              <a:rPr lang="en-US" sz="2000" dirty="0"/>
              <a:t> Pain Relief</a:t>
            </a:r>
          </a:p>
        </p:txBody>
      </p:sp>
      <p:sp>
        <p:nvSpPr>
          <p:cNvPr id="15" name="TextBox 14">
            <a:extLst>
              <a:ext uri="{FF2B5EF4-FFF2-40B4-BE49-F238E27FC236}">
                <a16:creationId xmlns:a16="http://schemas.microsoft.com/office/drawing/2014/main" id="{D73F884B-2C93-B24C-BF89-CB1ED22F1181}"/>
              </a:ext>
            </a:extLst>
          </p:cNvPr>
          <p:cNvSpPr txBox="1"/>
          <p:nvPr/>
        </p:nvSpPr>
        <p:spPr>
          <a:xfrm>
            <a:off x="8573309" y="2203385"/>
            <a:ext cx="3618691" cy="1015663"/>
          </a:xfrm>
          <a:prstGeom prst="rect">
            <a:avLst/>
          </a:prstGeom>
          <a:noFill/>
        </p:spPr>
        <p:txBody>
          <a:bodyPr wrap="square" rtlCol="0">
            <a:spAutoFit/>
          </a:bodyPr>
          <a:lstStyle/>
          <a:p>
            <a:pPr algn="ctr"/>
            <a:r>
              <a:rPr lang="en-US" sz="2000" dirty="0"/>
              <a:t>M75.101Unspecified rotator cuff tear or rupture of unspecified shoulder</a:t>
            </a:r>
          </a:p>
        </p:txBody>
      </p:sp>
      <p:sp>
        <p:nvSpPr>
          <p:cNvPr id="17" name="Rectangle 16">
            <a:extLst>
              <a:ext uri="{FF2B5EF4-FFF2-40B4-BE49-F238E27FC236}">
                <a16:creationId xmlns:a16="http://schemas.microsoft.com/office/drawing/2014/main" id="{88F05DDF-6C80-7F40-BF78-0B733F7A13B8}"/>
              </a:ext>
            </a:extLst>
          </p:cNvPr>
          <p:cNvSpPr/>
          <p:nvPr/>
        </p:nvSpPr>
        <p:spPr>
          <a:xfrm>
            <a:off x="50539" y="5143295"/>
            <a:ext cx="6128425" cy="461665"/>
          </a:xfrm>
          <a:prstGeom prst="rect">
            <a:avLst/>
          </a:prstGeom>
        </p:spPr>
        <p:txBody>
          <a:bodyPr wrap="square">
            <a:spAutoFit/>
          </a:bodyPr>
          <a:lstStyle/>
          <a:p>
            <a:pPr algn="r"/>
            <a:r>
              <a:rPr lang="en-US" sz="2400" b="1" dirty="0"/>
              <a:t>CPT (Current Procedural Terminology)</a:t>
            </a:r>
          </a:p>
        </p:txBody>
      </p:sp>
      <p:sp>
        <p:nvSpPr>
          <p:cNvPr id="18" name="Rectangle 17">
            <a:extLst>
              <a:ext uri="{FF2B5EF4-FFF2-40B4-BE49-F238E27FC236}">
                <a16:creationId xmlns:a16="http://schemas.microsoft.com/office/drawing/2014/main" id="{E715A738-563C-D34A-9BC8-27D742551717}"/>
              </a:ext>
            </a:extLst>
          </p:cNvPr>
          <p:cNvSpPr/>
          <p:nvPr/>
        </p:nvSpPr>
        <p:spPr>
          <a:xfrm>
            <a:off x="7278473" y="5141481"/>
            <a:ext cx="4190721" cy="461665"/>
          </a:xfrm>
          <a:prstGeom prst="rect">
            <a:avLst/>
          </a:prstGeom>
        </p:spPr>
        <p:txBody>
          <a:bodyPr wrap="square">
            <a:spAutoFit/>
          </a:bodyPr>
          <a:lstStyle/>
          <a:p>
            <a:r>
              <a:rPr lang="en-US" sz="2400" b="1" dirty="0"/>
              <a:t>NDC (National Drug Code)</a:t>
            </a:r>
          </a:p>
        </p:txBody>
      </p:sp>
      <p:sp>
        <p:nvSpPr>
          <p:cNvPr id="13" name="Rectangle 12">
            <a:extLst>
              <a:ext uri="{FF2B5EF4-FFF2-40B4-BE49-F238E27FC236}">
                <a16:creationId xmlns:a16="http://schemas.microsoft.com/office/drawing/2014/main" id="{5D44C530-BE3F-5440-87AA-7D454BBAE47B}"/>
              </a:ext>
            </a:extLst>
          </p:cNvPr>
          <p:cNvSpPr/>
          <p:nvPr/>
        </p:nvSpPr>
        <p:spPr>
          <a:xfrm>
            <a:off x="4763683" y="2230579"/>
            <a:ext cx="2081019" cy="553998"/>
          </a:xfrm>
          <a:prstGeom prst="rect">
            <a:avLst/>
          </a:prstGeom>
          <a:noFill/>
        </p:spPr>
        <p:txBody>
          <a:bodyPr wrap="none" lIns="91440" tIns="45720" rIns="91440" bIns="45720">
            <a:spAutoFit/>
          </a:bodyPr>
          <a:lstStyle/>
          <a:p>
            <a:pPr algn="ctr"/>
            <a:r>
              <a:rPr lang="en-US" sz="3000" b="1" spc="50" dirty="0">
                <a:ln w="9525" cmpd="sng">
                  <a:solidFill>
                    <a:schemeClr val="accent1"/>
                  </a:solidFill>
                  <a:prstDash val="solid"/>
                </a:ln>
                <a:solidFill>
                  <a:srgbClr val="70AD47">
                    <a:tint val="1000"/>
                  </a:srgbClr>
                </a:solidFill>
                <a:effectLst>
                  <a:glow rad="38100">
                    <a:schemeClr val="accent1">
                      <a:alpha val="40000"/>
                    </a:schemeClr>
                  </a:glow>
                </a:effectLst>
              </a:rPr>
              <a:t>Diagnosis</a:t>
            </a:r>
          </a:p>
        </p:txBody>
      </p:sp>
      <p:sp>
        <p:nvSpPr>
          <p:cNvPr id="19" name="Rectangle 18">
            <a:extLst>
              <a:ext uri="{FF2B5EF4-FFF2-40B4-BE49-F238E27FC236}">
                <a16:creationId xmlns:a16="http://schemas.microsoft.com/office/drawing/2014/main" id="{FFF8AA85-DBB9-5D4D-868D-BF36A974A031}"/>
              </a:ext>
            </a:extLst>
          </p:cNvPr>
          <p:cNvSpPr/>
          <p:nvPr/>
        </p:nvSpPr>
        <p:spPr>
          <a:xfrm>
            <a:off x="6988021" y="4332126"/>
            <a:ext cx="1107997" cy="553998"/>
          </a:xfrm>
          <a:prstGeom prst="rect">
            <a:avLst/>
          </a:prstGeom>
          <a:noFill/>
        </p:spPr>
        <p:txBody>
          <a:bodyPr wrap="none" lIns="91440" tIns="45720" rIns="91440" bIns="45720">
            <a:spAutoFit/>
          </a:bodyPr>
          <a:lstStyle/>
          <a:p>
            <a:pPr algn="ctr"/>
            <a:r>
              <a:rPr lang="en-US" sz="3000" b="1" spc="50" dirty="0">
                <a:ln w="9525" cmpd="sng">
                  <a:solidFill>
                    <a:schemeClr val="accent1"/>
                  </a:solidFill>
                  <a:prstDash val="solid"/>
                </a:ln>
                <a:solidFill>
                  <a:srgbClr val="70AD47">
                    <a:tint val="1000"/>
                  </a:srgbClr>
                </a:solidFill>
                <a:effectLst>
                  <a:glow rad="38100">
                    <a:schemeClr val="accent1">
                      <a:alpha val="40000"/>
                    </a:schemeClr>
                  </a:glow>
                </a:effectLst>
              </a:rPr>
              <a:t>Drug</a:t>
            </a:r>
          </a:p>
        </p:txBody>
      </p:sp>
      <p:sp>
        <p:nvSpPr>
          <p:cNvPr id="20" name="Rectangle 19">
            <a:extLst>
              <a:ext uri="{FF2B5EF4-FFF2-40B4-BE49-F238E27FC236}">
                <a16:creationId xmlns:a16="http://schemas.microsoft.com/office/drawing/2014/main" id="{DE8C5CA1-B02A-7F4B-85D3-B9F9CF497211}"/>
              </a:ext>
            </a:extLst>
          </p:cNvPr>
          <p:cNvSpPr/>
          <p:nvPr/>
        </p:nvSpPr>
        <p:spPr>
          <a:xfrm>
            <a:off x="2753531" y="4332126"/>
            <a:ext cx="2079032" cy="553998"/>
          </a:xfrm>
          <a:prstGeom prst="rect">
            <a:avLst/>
          </a:prstGeom>
          <a:noFill/>
        </p:spPr>
        <p:txBody>
          <a:bodyPr wrap="none" lIns="91440" tIns="45720" rIns="91440" bIns="45720">
            <a:spAutoFit/>
          </a:bodyPr>
          <a:lstStyle/>
          <a:p>
            <a:pPr algn="ctr"/>
            <a:r>
              <a:rPr lang="en-US" sz="3000" b="1" spc="50" dirty="0">
                <a:ln w="9525" cmpd="sng">
                  <a:solidFill>
                    <a:schemeClr val="accent1"/>
                  </a:solidFill>
                  <a:prstDash val="solid"/>
                </a:ln>
                <a:solidFill>
                  <a:srgbClr val="70AD47">
                    <a:tint val="1000"/>
                  </a:srgbClr>
                </a:solidFill>
                <a:effectLst>
                  <a:glow rad="38100">
                    <a:schemeClr val="accent1">
                      <a:alpha val="40000"/>
                    </a:schemeClr>
                  </a:glow>
                </a:effectLst>
              </a:rPr>
              <a:t>Treatment</a:t>
            </a:r>
          </a:p>
        </p:txBody>
      </p:sp>
    </p:spTree>
    <p:extLst>
      <p:ext uri="{BB962C8B-B14F-4D97-AF65-F5344CB8AC3E}">
        <p14:creationId xmlns:p14="http://schemas.microsoft.com/office/powerpoint/2010/main" val="687497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A887C-0B9B-C74F-838C-28B558F32CA1}"/>
              </a:ext>
            </a:extLst>
          </p:cNvPr>
          <p:cNvSpPr>
            <a:spLocks noGrp="1"/>
          </p:cNvSpPr>
          <p:nvPr>
            <p:ph type="title"/>
          </p:nvPr>
        </p:nvSpPr>
        <p:spPr/>
        <p:txBody>
          <a:bodyPr/>
          <a:lstStyle/>
          <a:p>
            <a:r>
              <a:rPr lang="en-US" dirty="0" err="1"/>
              <a:t>Upcoding</a:t>
            </a:r>
            <a:r>
              <a:rPr lang="en-US" dirty="0"/>
              <a:t>, unbundling</a:t>
            </a:r>
          </a:p>
        </p:txBody>
      </p:sp>
      <p:sp>
        <p:nvSpPr>
          <p:cNvPr id="10" name="Triangle 9">
            <a:extLst>
              <a:ext uri="{FF2B5EF4-FFF2-40B4-BE49-F238E27FC236}">
                <a16:creationId xmlns:a16="http://schemas.microsoft.com/office/drawing/2014/main" id="{4DE19A40-AB5D-A447-97A2-7C0BBDB6DB3D}"/>
              </a:ext>
            </a:extLst>
          </p:cNvPr>
          <p:cNvSpPr/>
          <p:nvPr/>
        </p:nvSpPr>
        <p:spPr>
          <a:xfrm>
            <a:off x="4851197" y="2796613"/>
            <a:ext cx="2110788" cy="1812512"/>
          </a:xfrm>
          <a:prstGeom prst="triangle">
            <a:avLst/>
          </a:prstGeom>
          <a:noFill/>
          <a:ln w="444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5D44C530-BE3F-5440-87AA-7D454BBAE47B}"/>
              </a:ext>
            </a:extLst>
          </p:cNvPr>
          <p:cNvSpPr/>
          <p:nvPr/>
        </p:nvSpPr>
        <p:spPr>
          <a:xfrm>
            <a:off x="4763683" y="2230579"/>
            <a:ext cx="2081019" cy="553998"/>
          </a:xfrm>
          <a:prstGeom prst="rect">
            <a:avLst/>
          </a:prstGeom>
          <a:noFill/>
        </p:spPr>
        <p:txBody>
          <a:bodyPr wrap="none" lIns="91440" tIns="45720" rIns="91440" bIns="45720">
            <a:spAutoFit/>
          </a:bodyPr>
          <a:lstStyle/>
          <a:p>
            <a:pPr algn="ctr"/>
            <a:r>
              <a:rPr lang="en-US" sz="3000" b="1" spc="50" dirty="0">
                <a:ln w="9525" cmpd="sng">
                  <a:solidFill>
                    <a:schemeClr val="accent1"/>
                  </a:solidFill>
                  <a:prstDash val="solid"/>
                </a:ln>
                <a:solidFill>
                  <a:srgbClr val="70AD47">
                    <a:tint val="1000"/>
                  </a:srgbClr>
                </a:solidFill>
                <a:effectLst>
                  <a:glow rad="38100">
                    <a:schemeClr val="accent1">
                      <a:alpha val="40000"/>
                    </a:schemeClr>
                  </a:glow>
                </a:effectLst>
              </a:rPr>
              <a:t>Diagnosis</a:t>
            </a:r>
          </a:p>
        </p:txBody>
      </p:sp>
      <p:sp>
        <p:nvSpPr>
          <p:cNvPr id="19" name="Rectangle 18">
            <a:extLst>
              <a:ext uri="{FF2B5EF4-FFF2-40B4-BE49-F238E27FC236}">
                <a16:creationId xmlns:a16="http://schemas.microsoft.com/office/drawing/2014/main" id="{FFF8AA85-DBB9-5D4D-868D-BF36A974A031}"/>
              </a:ext>
            </a:extLst>
          </p:cNvPr>
          <p:cNvSpPr/>
          <p:nvPr/>
        </p:nvSpPr>
        <p:spPr>
          <a:xfrm>
            <a:off x="6988021" y="4332126"/>
            <a:ext cx="1107997" cy="553998"/>
          </a:xfrm>
          <a:prstGeom prst="rect">
            <a:avLst/>
          </a:prstGeom>
          <a:noFill/>
        </p:spPr>
        <p:txBody>
          <a:bodyPr wrap="none" lIns="91440" tIns="45720" rIns="91440" bIns="45720">
            <a:spAutoFit/>
          </a:bodyPr>
          <a:lstStyle/>
          <a:p>
            <a:pPr algn="ctr"/>
            <a:r>
              <a:rPr lang="en-US" sz="3000" b="1" spc="50" dirty="0">
                <a:ln w="9525" cmpd="sng">
                  <a:solidFill>
                    <a:schemeClr val="accent1"/>
                  </a:solidFill>
                  <a:prstDash val="solid"/>
                </a:ln>
                <a:solidFill>
                  <a:srgbClr val="70AD47">
                    <a:tint val="1000"/>
                  </a:srgbClr>
                </a:solidFill>
                <a:effectLst>
                  <a:glow rad="38100">
                    <a:schemeClr val="accent1">
                      <a:alpha val="40000"/>
                    </a:schemeClr>
                  </a:glow>
                </a:effectLst>
              </a:rPr>
              <a:t>Drug</a:t>
            </a:r>
          </a:p>
        </p:txBody>
      </p:sp>
      <p:sp>
        <p:nvSpPr>
          <p:cNvPr id="20" name="Rectangle 19">
            <a:extLst>
              <a:ext uri="{FF2B5EF4-FFF2-40B4-BE49-F238E27FC236}">
                <a16:creationId xmlns:a16="http://schemas.microsoft.com/office/drawing/2014/main" id="{DE8C5CA1-B02A-7F4B-85D3-B9F9CF497211}"/>
              </a:ext>
            </a:extLst>
          </p:cNvPr>
          <p:cNvSpPr/>
          <p:nvPr/>
        </p:nvSpPr>
        <p:spPr>
          <a:xfrm>
            <a:off x="2753531" y="4332126"/>
            <a:ext cx="2079032" cy="553998"/>
          </a:xfrm>
          <a:prstGeom prst="rect">
            <a:avLst/>
          </a:prstGeom>
          <a:noFill/>
        </p:spPr>
        <p:txBody>
          <a:bodyPr wrap="none" lIns="91440" tIns="45720" rIns="91440" bIns="45720">
            <a:spAutoFit/>
          </a:bodyPr>
          <a:lstStyle/>
          <a:p>
            <a:pPr algn="ctr"/>
            <a:r>
              <a:rPr lang="en-US" sz="3000" b="1" spc="50" dirty="0">
                <a:ln w="9525" cmpd="sng">
                  <a:solidFill>
                    <a:schemeClr val="accent1"/>
                  </a:solidFill>
                  <a:prstDash val="solid"/>
                </a:ln>
                <a:solidFill>
                  <a:srgbClr val="70AD47">
                    <a:tint val="1000"/>
                  </a:srgbClr>
                </a:solidFill>
                <a:effectLst>
                  <a:glow rad="38100">
                    <a:schemeClr val="accent1">
                      <a:alpha val="40000"/>
                    </a:schemeClr>
                  </a:glow>
                </a:effectLst>
              </a:rPr>
              <a:t>Treatment</a:t>
            </a:r>
          </a:p>
        </p:txBody>
      </p:sp>
      <p:sp>
        <p:nvSpPr>
          <p:cNvPr id="14" name="Content Placeholder 2">
            <a:extLst>
              <a:ext uri="{FF2B5EF4-FFF2-40B4-BE49-F238E27FC236}">
                <a16:creationId xmlns:a16="http://schemas.microsoft.com/office/drawing/2014/main" id="{349EA9F3-09DB-9F4A-83AC-86B9BBE98281}"/>
              </a:ext>
            </a:extLst>
          </p:cNvPr>
          <p:cNvSpPr>
            <a:spLocks noGrp="1"/>
          </p:cNvSpPr>
          <p:nvPr>
            <p:ph idx="1"/>
          </p:nvPr>
        </p:nvSpPr>
        <p:spPr>
          <a:xfrm>
            <a:off x="222955" y="1651535"/>
            <a:ext cx="4657177" cy="2617626"/>
          </a:xfrm>
        </p:spPr>
        <p:txBody>
          <a:bodyPr>
            <a:normAutofit fontScale="92500"/>
          </a:bodyPr>
          <a:lstStyle/>
          <a:p>
            <a:pPr marL="0" indent="0">
              <a:buNone/>
            </a:pPr>
            <a:r>
              <a:rPr lang="en-US" dirty="0" err="1"/>
              <a:t>Upcoding</a:t>
            </a:r>
            <a:r>
              <a:rPr lang="en-US" dirty="0"/>
              <a:t>: to “</a:t>
            </a:r>
            <a:r>
              <a:rPr lang="en-US" dirty="0" err="1"/>
              <a:t>upcode</a:t>
            </a:r>
            <a:r>
              <a:rPr lang="en-US" dirty="0"/>
              <a:t>” a regular diagnosis or procedure to a more serious diagnosis or procedure. Since payment is many times based upon the various degrees of diagnosis and procedures, there is an incentive to increase profits by “</a:t>
            </a:r>
            <a:r>
              <a:rPr lang="en-US" dirty="0" err="1"/>
              <a:t>upcoding</a:t>
            </a:r>
            <a:r>
              <a:rPr lang="en-US" dirty="0"/>
              <a:t>” procedures and diagnosis. </a:t>
            </a:r>
            <a:endParaRPr lang="en-US" b="1" dirty="0"/>
          </a:p>
        </p:txBody>
      </p:sp>
      <p:sp>
        <p:nvSpPr>
          <p:cNvPr id="16" name="Content Placeholder 2">
            <a:extLst>
              <a:ext uri="{FF2B5EF4-FFF2-40B4-BE49-F238E27FC236}">
                <a16:creationId xmlns:a16="http://schemas.microsoft.com/office/drawing/2014/main" id="{8BE866EC-1387-BF4B-AE77-A10472EDDE44}"/>
              </a:ext>
            </a:extLst>
          </p:cNvPr>
          <p:cNvSpPr txBox="1">
            <a:spLocks/>
          </p:cNvSpPr>
          <p:nvPr/>
        </p:nvSpPr>
        <p:spPr>
          <a:xfrm>
            <a:off x="7461663" y="1651535"/>
            <a:ext cx="4449850" cy="989393"/>
          </a:xfrm>
          <a:prstGeom prst="rect">
            <a:avLst/>
          </a:prstGeom>
        </p:spPr>
        <p:txBody>
          <a:bodyPr vert="horz" lIns="91440" tIns="45720" rIns="91440" bIns="45720" rtlCol="0">
            <a:normAutofit fontScale="92500" lnSpcReduction="10000"/>
          </a:bodyPr>
          <a:lstStyle>
            <a:lvl1pPr marL="274320" indent="-274320" algn="l" defTabSz="914400" rtl="0" eaLnBrk="1" latinLnBrk="0" hangingPunct="1">
              <a:spcBef>
                <a:spcPts val="2200"/>
              </a:spcBef>
              <a:buClr>
                <a:schemeClr val="tx1">
                  <a:lumMod val="65000"/>
                </a:schemeClr>
              </a:buClr>
              <a:buFont typeface="Arial" pitchFamily="34" charset="0"/>
              <a:buChar char="•"/>
              <a:defRPr sz="2200" kern="1200">
                <a:solidFill>
                  <a:schemeClr val="tx1"/>
                </a:solidFill>
                <a:latin typeface="+mn-lt"/>
                <a:ea typeface="+mn-ea"/>
                <a:cs typeface="+mn-cs"/>
              </a:defRPr>
            </a:lvl1pPr>
            <a:lvl2pPr marL="594360" indent="-274320" algn="l" defTabSz="914400" rtl="0" eaLnBrk="1" latinLnBrk="0" hangingPunct="1">
              <a:spcBef>
                <a:spcPts val="1600"/>
              </a:spcBef>
              <a:buClr>
                <a:schemeClr val="tx1">
                  <a:lumMod val="65000"/>
                </a:schemeClr>
              </a:buClr>
              <a:buFont typeface="Arial" pitchFamily="34" charset="0"/>
              <a:buChar char="•"/>
              <a:defRPr sz="2000" kern="1200">
                <a:solidFill>
                  <a:schemeClr val="tx1"/>
                </a:solidFill>
                <a:latin typeface="+mn-lt"/>
                <a:ea typeface="+mn-ea"/>
                <a:cs typeface="+mn-cs"/>
              </a:defRPr>
            </a:lvl2pPr>
            <a:lvl3pPr marL="868680" indent="-228600" algn="l" defTabSz="914400" rtl="0" eaLnBrk="1" latinLnBrk="0" hangingPunct="1">
              <a:spcBef>
                <a:spcPts val="1200"/>
              </a:spcBef>
              <a:buClr>
                <a:schemeClr val="tx1">
                  <a:lumMod val="65000"/>
                </a:schemeClr>
              </a:buClr>
              <a:buFont typeface="Arial" pitchFamily="34" charset="0"/>
              <a:buChar char="•"/>
              <a:defRPr sz="1800" kern="1200">
                <a:solidFill>
                  <a:schemeClr val="tx1"/>
                </a:solidFill>
                <a:latin typeface="+mn-lt"/>
                <a:ea typeface="+mn-ea"/>
                <a:cs typeface="+mn-cs"/>
              </a:defRPr>
            </a:lvl3pPr>
            <a:lvl4pPr marL="1188720" indent="-228600" algn="l" defTabSz="914400" rtl="0" eaLnBrk="1" latinLnBrk="0" hangingPunct="1">
              <a:spcBef>
                <a:spcPts val="1000"/>
              </a:spcBef>
              <a:buClr>
                <a:schemeClr val="tx1">
                  <a:lumMod val="65000"/>
                </a:schemeClr>
              </a:buClr>
              <a:buFont typeface="Arial" pitchFamily="34" charset="0"/>
              <a:buChar char="•"/>
              <a:defRPr sz="1600" kern="1200">
                <a:solidFill>
                  <a:schemeClr val="tx1"/>
                </a:solidFill>
                <a:latin typeface="+mn-lt"/>
                <a:ea typeface="+mn-ea"/>
                <a:cs typeface="+mn-cs"/>
              </a:defRPr>
            </a:lvl4pPr>
            <a:lvl5pPr marL="1417320" indent="-228600" algn="l" defTabSz="914400" rtl="0" eaLnBrk="1" latinLnBrk="0" hangingPunct="1">
              <a:spcBef>
                <a:spcPts val="800"/>
              </a:spcBef>
              <a:buClr>
                <a:schemeClr val="tx1">
                  <a:lumMod val="65000"/>
                </a:schemeClr>
              </a:buClr>
              <a:buFont typeface="Arial" pitchFamily="34" charset="0"/>
              <a:buChar char="•"/>
              <a:defRPr sz="1600" kern="1200">
                <a:solidFill>
                  <a:schemeClr val="tx1"/>
                </a:solidFill>
                <a:latin typeface="+mn-lt"/>
                <a:ea typeface="+mn-ea"/>
                <a:cs typeface="+mn-cs"/>
              </a:defRPr>
            </a:lvl5pPr>
            <a:lvl6pPr marL="16459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6pPr>
            <a:lvl7pPr marL="18745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7pPr>
            <a:lvl8pPr marL="21031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8pPr>
            <a:lvl9pPr marL="23317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9pPr>
          </a:lstStyle>
          <a:p>
            <a:pPr marL="0" indent="0">
              <a:buNone/>
            </a:pPr>
            <a:r>
              <a:rPr lang="en-US" dirty="0" err="1"/>
              <a:t>Upcoding</a:t>
            </a:r>
            <a:r>
              <a:rPr lang="en-US" dirty="0"/>
              <a:t> example: acute bronchitis (J20.9) is reported as Simple chronic bronchitis (J41)</a:t>
            </a:r>
          </a:p>
        </p:txBody>
      </p:sp>
      <p:sp>
        <p:nvSpPr>
          <p:cNvPr id="21" name="Content Placeholder 2">
            <a:extLst>
              <a:ext uri="{FF2B5EF4-FFF2-40B4-BE49-F238E27FC236}">
                <a16:creationId xmlns:a16="http://schemas.microsoft.com/office/drawing/2014/main" id="{5BDA92D7-A0C9-4548-A64C-A667A1EF1DA6}"/>
              </a:ext>
            </a:extLst>
          </p:cNvPr>
          <p:cNvSpPr txBox="1">
            <a:spLocks/>
          </p:cNvSpPr>
          <p:nvPr/>
        </p:nvSpPr>
        <p:spPr>
          <a:xfrm>
            <a:off x="437804" y="5027377"/>
            <a:ext cx="10058400" cy="1628233"/>
          </a:xfrm>
          <a:prstGeom prst="rect">
            <a:avLst/>
          </a:prstGeom>
        </p:spPr>
        <p:txBody>
          <a:bodyPr vert="horz" lIns="91440" tIns="45720" rIns="91440" bIns="45720" rtlCol="0">
            <a:normAutofit fontScale="92500"/>
          </a:bodyPr>
          <a:lstStyle>
            <a:lvl1pPr marL="274320" indent="-274320" algn="l" defTabSz="914400" rtl="0" eaLnBrk="1" latinLnBrk="0" hangingPunct="1">
              <a:spcBef>
                <a:spcPts val="2200"/>
              </a:spcBef>
              <a:buClr>
                <a:schemeClr val="tx1">
                  <a:lumMod val="65000"/>
                </a:schemeClr>
              </a:buClr>
              <a:buFont typeface="Arial" pitchFamily="34" charset="0"/>
              <a:buChar char="•"/>
              <a:defRPr sz="2200" kern="1200">
                <a:solidFill>
                  <a:schemeClr val="tx1"/>
                </a:solidFill>
                <a:latin typeface="+mn-lt"/>
                <a:ea typeface="+mn-ea"/>
                <a:cs typeface="+mn-cs"/>
              </a:defRPr>
            </a:lvl1pPr>
            <a:lvl2pPr marL="594360" indent="-274320" algn="l" defTabSz="914400" rtl="0" eaLnBrk="1" latinLnBrk="0" hangingPunct="1">
              <a:spcBef>
                <a:spcPts val="1600"/>
              </a:spcBef>
              <a:buClr>
                <a:schemeClr val="tx1">
                  <a:lumMod val="65000"/>
                </a:schemeClr>
              </a:buClr>
              <a:buFont typeface="Arial" pitchFamily="34" charset="0"/>
              <a:buChar char="•"/>
              <a:defRPr sz="2000" kern="1200">
                <a:solidFill>
                  <a:schemeClr val="tx1"/>
                </a:solidFill>
                <a:latin typeface="+mn-lt"/>
                <a:ea typeface="+mn-ea"/>
                <a:cs typeface="+mn-cs"/>
              </a:defRPr>
            </a:lvl2pPr>
            <a:lvl3pPr marL="868680" indent="-228600" algn="l" defTabSz="914400" rtl="0" eaLnBrk="1" latinLnBrk="0" hangingPunct="1">
              <a:spcBef>
                <a:spcPts val="1200"/>
              </a:spcBef>
              <a:buClr>
                <a:schemeClr val="tx1">
                  <a:lumMod val="65000"/>
                </a:schemeClr>
              </a:buClr>
              <a:buFont typeface="Arial" pitchFamily="34" charset="0"/>
              <a:buChar char="•"/>
              <a:defRPr sz="1800" kern="1200">
                <a:solidFill>
                  <a:schemeClr val="tx1"/>
                </a:solidFill>
                <a:latin typeface="+mn-lt"/>
                <a:ea typeface="+mn-ea"/>
                <a:cs typeface="+mn-cs"/>
              </a:defRPr>
            </a:lvl3pPr>
            <a:lvl4pPr marL="1188720" indent="-228600" algn="l" defTabSz="914400" rtl="0" eaLnBrk="1" latinLnBrk="0" hangingPunct="1">
              <a:spcBef>
                <a:spcPts val="1000"/>
              </a:spcBef>
              <a:buClr>
                <a:schemeClr val="tx1">
                  <a:lumMod val="65000"/>
                </a:schemeClr>
              </a:buClr>
              <a:buFont typeface="Arial" pitchFamily="34" charset="0"/>
              <a:buChar char="•"/>
              <a:defRPr sz="1600" kern="1200">
                <a:solidFill>
                  <a:schemeClr val="tx1"/>
                </a:solidFill>
                <a:latin typeface="+mn-lt"/>
                <a:ea typeface="+mn-ea"/>
                <a:cs typeface="+mn-cs"/>
              </a:defRPr>
            </a:lvl4pPr>
            <a:lvl5pPr marL="1417320" indent="-228600" algn="l" defTabSz="914400" rtl="0" eaLnBrk="1" latinLnBrk="0" hangingPunct="1">
              <a:spcBef>
                <a:spcPts val="800"/>
              </a:spcBef>
              <a:buClr>
                <a:schemeClr val="tx1">
                  <a:lumMod val="65000"/>
                </a:schemeClr>
              </a:buClr>
              <a:buFont typeface="Arial" pitchFamily="34" charset="0"/>
              <a:buChar char="•"/>
              <a:defRPr sz="1600" kern="1200">
                <a:solidFill>
                  <a:schemeClr val="tx1"/>
                </a:solidFill>
                <a:latin typeface="+mn-lt"/>
                <a:ea typeface="+mn-ea"/>
                <a:cs typeface="+mn-cs"/>
              </a:defRPr>
            </a:lvl5pPr>
            <a:lvl6pPr marL="16459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6pPr>
            <a:lvl7pPr marL="18745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7pPr>
            <a:lvl8pPr marL="21031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8pPr>
            <a:lvl9pPr marL="23317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9pPr>
          </a:lstStyle>
          <a:p>
            <a:pPr marL="0" indent="0">
              <a:buNone/>
            </a:pPr>
            <a:r>
              <a:rPr lang="en-US" dirty="0"/>
              <a:t>"Unbundling: Instead of billing for one procedure, the medical coder will “unbundle” the one procedure into multiple procedures. For example, a rotator cuff shoulder surgery is one procedure; however, that one procedure involves several separate individual procedures. A medical billing service or provider may attempt to separate the individual sub-procedures to maximize profits contrary to Medicare guidelines.</a:t>
            </a:r>
          </a:p>
        </p:txBody>
      </p:sp>
    </p:spTree>
    <p:extLst>
      <p:ext uri="{BB962C8B-B14F-4D97-AF65-F5344CB8AC3E}">
        <p14:creationId xmlns:p14="http://schemas.microsoft.com/office/powerpoint/2010/main" val="1690114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EB51C-3D11-FE45-BEB7-D321253B1B55}"/>
              </a:ext>
            </a:extLst>
          </p:cNvPr>
          <p:cNvSpPr>
            <a:spLocks noGrp="1"/>
          </p:cNvSpPr>
          <p:nvPr>
            <p:ph type="title"/>
          </p:nvPr>
        </p:nvSpPr>
        <p:spPr>
          <a:xfrm>
            <a:off x="0" y="127000"/>
            <a:ext cx="12192000" cy="1097280"/>
          </a:xfrm>
        </p:spPr>
        <p:txBody>
          <a:bodyPr/>
          <a:lstStyle/>
          <a:p>
            <a:pPr algn="ctr"/>
            <a:r>
              <a:rPr lang="en-US" dirty="0"/>
              <a:t>Level 1: One patient, one physician, multiple claims</a:t>
            </a:r>
          </a:p>
        </p:txBody>
      </p:sp>
      <p:pic>
        <p:nvPicPr>
          <p:cNvPr id="8" name="Picture 7">
            <a:extLst>
              <a:ext uri="{FF2B5EF4-FFF2-40B4-BE49-F238E27FC236}">
                <a16:creationId xmlns:a16="http://schemas.microsoft.com/office/drawing/2014/main" id="{3045A92C-BC90-E142-BB3B-296BFE47D738}"/>
              </a:ext>
            </a:extLst>
          </p:cNvPr>
          <p:cNvPicPr>
            <a:picLocks noChangeAspect="1"/>
          </p:cNvPicPr>
          <p:nvPr/>
        </p:nvPicPr>
        <p:blipFill>
          <a:blip r:embed="rId2">
            <a:extLst>
              <a:ext uri="{BEBA8EAE-BF5A-486C-A8C5-ECC9F3942E4B}">
                <a14:imgProps xmlns:a14="http://schemas.microsoft.com/office/drawing/2010/main">
                  <a14:imgLayer r:embed="rId3">
                    <a14:imgEffect>
                      <a14:artisticChalkSketch/>
                    </a14:imgEffect>
                  </a14:imgLayer>
                </a14:imgProps>
              </a:ext>
            </a:extLst>
          </a:blip>
          <a:stretch>
            <a:fillRect/>
          </a:stretch>
        </p:blipFill>
        <p:spPr>
          <a:xfrm>
            <a:off x="2556161" y="2082598"/>
            <a:ext cx="1103972" cy="1259299"/>
          </a:xfrm>
          <a:prstGeom prst="rect">
            <a:avLst/>
          </a:prstGeom>
        </p:spPr>
      </p:pic>
      <p:pic>
        <p:nvPicPr>
          <p:cNvPr id="7" name="Picture 6">
            <a:extLst>
              <a:ext uri="{FF2B5EF4-FFF2-40B4-BE49-F238E27FC236}">
                <a16:creationId xmlns:a16="http://schemas.microsoft.com/office/drawing/2014/main" id="{BE2CE98E-7242-484B-B0BD-940BF014B0A2}"/>
              </a:ext>
            </a:extLst>
          </p:cNvPr>
          <p:cNvPicPr>
            <a:picLocks noChangeAspect="1"/>
          </p:cNvPicPr>
          <p:nvPr/>
        </p:nvPicPr>
        <p:blipFill>
          <a:blip r:embed="rId4">
            <a:extLst>
              <a:ext uri="{BEBA8EAE-BF5A-486C-A8C5-ECC9F3942E4B}">
                <a14:imgProps xmlns:a14="http://schemas.microsoft.com/office/drawing/2010/main">
                  <a14:imgLayer r:embed="rId5">
                    <a14:imgEffect>
                      <a14:artisticChalkSketch/>
                    </a14:imgEffect>
                  </a14:imgLayer>
                </a14:imgProps>
              </a:ext>
            </a:extLst>
          </a:blip>
          <a:stretch>
            <a:fillRect/>
          </a:stretch>
        </p:blipFill>
        <p:spPr>
          <a:xfrm>
            <a:off x="7281693" y="2028306"/>
            <a:ext cx="1313589" cy="1313589"/>
          </a:xfrm>
          <a:prstGeom prst="rect">
            <a:avLst/>
          </a:prstGeom>
        </p:spPr>
      </p:pic>
      <p:cxnSp>
        <p:nvCxnSpPr>
          <p:cNvPr id="5" name="Straight Connector 4">
            <a:extLst>
              <a:ext uri="{FF2B5EF4-FFF2-40B4-BE49-F238E27FC236}">
                <a16:creationId xmlns:a16="http://schemas.microsoft.com/office/drawing/2014/main" id="{32C1CC67-AF1B-574E-82D2-7061EB9F88CA}"/>
              </a:ext>
            </a:extLst>
          </p:cNvPr>
          <p:cNvCxnSpPr>
            <a:cxnSpLocks/>
            <a:stCxn id="8" idx="3"/>
          </p:cNvCxnSpPr>
          <p:nvPr/>
        </p:nvCxnSpPr>
        <p:spPr>
          <a:xfrm>
            <a:off x="3660133" y="2712248"/>
            <a:ext cx="89241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D0E3358-C54C-4A4F-B749-E5FD2BFA1C5C}"/>
              </a:ext>
            </a:extLst>
          </p:cNvPr>
          <p:cNvPicPr>
            <a:picLocks noChangeAspect="1"/>
          </p:cNvPicPr>
          <p:nvPr/>
        </p:nvPicPr>
        <p:blipFill rotWithShape="1">
          <a:blip r:embed="rId6">
            <a:extLst>
              <a:ext uri="{BEBA8EAE-BF5A-486C-A8C5-ECC9F3942E4B}">
                <a14:imgProps xmlns:a14="http://schemas.microsoft.com/office/drawing/2010/main">
                  <a14:imgLayer r:embed="rId7">
                    <a14:imgEffect>
                      <a14:artisticPhotocopy/>
                    </a14:imgEffect>
                  </a14:imgLayer>
                </a14:imgProps>
              </a:ext>
            </a:extLst>
          </a:blip>
          <a:srcRect l="-1" t="-15186" r="-18317" b="-2"/>
          <a:stretch/>
        </p:blipFill>
        <p:spPr>
          <a:xfrm>
            <a:off x="4792557" y="1672126"/>
            <a:ext cx="1880617" cy="1830879"/>
          </a:xfrm>
          <a:prstGeom prst="rect">
            <a:avLst/>
          </a:prstGeom>
        </p:spPr>
      </p:pic>
      <p:cxnSp>
        <p:nvCxnSpPr>
          <p:cNvPr id="12" name="Straight Connector 11">
            <a:extLst>
              <a:ext uri="{FF2B5EF4-FFF2-40B4-BE49-F238E27FC236}">
                <a16:creationId xmlns:a16="http://schemas.microsoft.com/office/drawing/2014/main" id="{C54C561B-F739-2941-8B28-E9C92E96D124}"/>
              </a:ext>
            </a:extLst>
          </p:cNvPr>
          <p:cNvCxnSpPr>
            <a:cxnSpLocks/>
            <a:endCxn id="7" idx="1"/>
          </p:cNvCxnSpPr>
          <p:nvPr/>
        </p:nvCxnSpPr>
        <p:spPr>
          <a:xfrm>
            <a:off x="6536987" y="2685101"/>
            <a:ext cx="744706"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17" name="Table 16">
            <a:extLst>
              <a:ext uri="{FF2B5EF4-FFF2-40B4-BE49-F238E27FC236}">
                <a16:creationId xmlns:a16="http://schemas.microsoft.com/office/drawing/2014/main" id="{3FB19DD3-98C0-304A-B9C6-A82B12328093}"/>
              </a:ext>
            </a:extLst>
          </p:cNvPr>
          <p:cNvGraphicFramePr>
            <a:graphicFrameLocks noGrp="1"/>
          </p:cNvGraphicFramePr>
          <p:nvPr>
            <p:extLst>
              <p:ext uri="{D42A27DB-BD31-4B8C-83A1-F6EECF244321}">
                <p14:modId xmlns:p14="http://schemas.microsoft.com/office/powerpoint/2010/main" val="3444707156"/>
              </p:ext>
            </p:extLst>
          </p:nvPr>
        </p:nvGraphicFramePr>
        <p:xfrm>
          <a:off x="408562" y="4098175"/>
          <a:ext cx="11245174" cy="2286000"/>
        </p:xfrm>
        <a:graphic>
          <a:graphicData uri="http://schemas.openxmlformats.org/drawingml/2006/table">
            <a:tbl>
              <a:tblPr firstRow="1" bandRow="1">
                <a:tableStyleId>{7E9639D4-E3E2-4D34-9284-5A2195B3D0D7}</a:tableStyleId>
              </a:tblPr>
              <a:tblGrid>
                <a:gridCol w="5622587">
                  <a:extLst>
                    <a:ext uri="{9D8B030D-6E8A-4147-A177-3AD203B41FA5}">
                      <a16:colId xmlns:a16="http://schemas.microsoft.com/office/drawing/2014/main" val="747176768"/>
                    </a:ext>
                  </a:extLst>
                </a:gridCol>
                <a:gridCol w="5622587">
                  <a:extLst>
                    <a:ext uri="{9D8B030D-6E8A-4147-A177-3AD203B41FA5}">
                      <a16:colId xmlns:a16="http://schemas.microsoft.com/office/drawing/2014/main" val="3986843200"/>
                    </a:ext>
                  </a:extLst>
                </a:gridCol>
              </a:tblGrid>
              <a:tr h="370840">
                <a:tc>
                  <a:txBody>
                    <a:bodyPr/>
                    <a:lstStyle/>
                    <a:p>
                      <a:pPr algn="ctr"/>
                      <a:r>
                        <a:rPr lang="en-US" sz="2200" b="0" dirty="0">
                          <a:solidFill>
                            <a:schemeClr val="bg1"/>
                          </a:solidFill>
                        </a:rPr>
                        <a:t>Potential issue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200" b="0" dirty="0">
                          <a:solidFill>
                            <a:schemeClr val="bg1"/>
                          </a:solidFill>
                        </a:rPr>
                        <a:t>Fraud detection strategy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491148603"/>
                  </a:ext>
                </a:extLst>
              </a:tr>
              <a:tr h="370840">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kern="1200" dirty="0">
                          <a:solidFill>
                            <a:schemeClr val="tx1"/>
                          </a:solidFill>
                          <a:effectLst/>
                          <a:latin typeface="+mn-lt"/>
                          <a:ea typeface="+mn-ea"/>
                          <a:cs typeface="+mn-cs"/>
                        </a:rPr>
                        <a:t>Unbundling</a:t>
                      </a:r>
                      <a:endParaRPr lang="en-US" sz="2200" dirty="0"/>
                    </a:p>
                    <a:p>
                      <a:pPr marL="342900" indent="-342900">
                        <a:buFont typeface="Arial" panose="020B0604020202020204" pitchFamily="34" charset="0"/>
                        <a:buChar char="•"/>
                      </a:pPr>
                      <a:endParaRPr lang="en-US"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kern="1200" dirty="0">
                          <a:solidFill>
                            <a:schemeClr val="tx1"/>
                          </a:solidFill>
                          <a:effectLst/>
                          <a:latin typeface="+mn-lt"/>
                          <a:ea typeface="+mn-ea"/>
                          <a:cs typeface="+mn-cs"/>
                        </a:rPr>
                        <a:t>Multiple services from the same provider across claims that should have been grouped.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48027360"/>
                  </a:ext>
                </a:extLst>
              </a:tr>
              <a:tr h="370840">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kern="1200" dirty="0">
                          <a:solidFill>
                            <a:schemeClr val="tx1"/>
                          </a:solidFill>
                          <a:effectLst/>
                          <a:latin typeface="+mn-lt"/>
                          <a:ea typeface="+mn-ea"/>
                          <a:cs typeface="+mn-cs"/>
                        </a:rPr>
                        <a:t>Excessive/unnecessary services</a:t>
                      </a:r>
                      <a:endParaRPr lang="en-US"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kern="1200" dirty="0">
                          <a:solidFill>
                            <a:schemeClr val="tx1"/>
                          </a:solidFill>
                          <a:effectLst/>
                          <a:latin typeface="+mn-lt"/>
                          <a:ea typeface="+mn-ea"/>
                          <a:cs typeface="+mn-cs"/>
                        </a:rPr>
                        <a:t>Could be discovered when symptoms do not match diagnoses. </a:t>
                      </a:r>
                      <a:endParaRPr lang="en-US"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47869859"/>
                  </a:ext>
                </a:extLst>
              </a:tr>
            </a:tbl>
          </a:graphicData>
        </a:graphic>
      </p:graphicFrame>
    </p:spTree>
    <p:extLst>
      <p:ext uri="{BB962C8B-B14F-4D97-AF65-F5344CB8AC3E}">
        <p14:creationId xmlns:p14="http://schemas.microsoft.com/office/powerpoint/2010/main" val="2775160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EB51C-3D11-FE45-BEB7-D321253B1B55}"/>
              </a:ext>
            </a:extLst>
          </p:cNvPr>
          <p:cNvSpPr>
            <a:spLocks noGrp="1"/>
          </p:cNvSpPr>
          <p:nvPr>
            <p:ph type="title"/>
          </p:nvPr>
        </p:nvSpPr>
        <p:spPr>
          <a:xfrm>
            <a:off x="0" y="127000"/>
            <a:ext cx="12191999" cy="1097280"/>
          </a:xfrm>
        </p:spPr>
        <p:txBody>
          <a:bodyPr/>
          <a:lstStyle/>
          <a:p>
            <a:pPr algn="ctr"/>
            <a:r>
              <a:rPr lang="en-US" dirty="0"/>
              <a:t>Level 2: Multiple providers, multiple claims, one patient</a:t>
            </a:r>
          </a:p>
        </p:txBody>
      </p:sp>
      <p:pic>
        <p:nvPicPr>
          <p:cNvPr id="8" name="Picture 7">
            <a:extLst>
              <a:ext uri="{FF2B5EF4-FFF2-40B4-BE49-F238E27FC236}">
                <a16:creationId xmlns:a16="http://schemas.microsoft.com/office/drawing/2014/main" id="{3045A92C-BC90-E142-BB3B-296BFE47D738}"/>
              </a:ext>
            </a:extLst>
          </p:cNvPr>
          <p:cNvPicPr>
            <a:picLocks noChangeAspect="1"/>
          </p:cNvPicPr>
          <p:nvPr/>
        </p:nvPicPr>
        <p:blipFill>
          <a:blip r:embed="rId2">
            <a:extLst>
              <a:ext uri="{BEBA8EAE-BF5A-486C-A8C5-ECC9F3942E4B}">
                <a14:imgProps xmlns:a14="http://schemas.microsoft.com/office/drawing/2010/main">
                  <a14:imgLayer r:embed="rId3">
                    <a14:imgEffect>
                      <a14:artisticChalkSketch/>
                    </a14:imgEffect>
                  </a14:imgLayer>
                </a14:imgProps>
              </a:ext>
            </a:extLst>
          </a:blip>
          <a:stretch>
            <a:fillRect/>
          </a:stretch>
        </p:blipFill>
        <p:spPr>
          <a:xfrm>
            <a:off x="2906351" y="2082598"/>
            <a:ext cx="1103972" cy="1259299"/>
          </a:xfrm>
          <a:prstGeom prst="rect">
            <a:avLst/>
          </a:prstGeom>
        </p:spPr>
      </p:pic>
      <p:pic>
        <p:nvPicPr>
          <p:cNvPr id="9" name="Picture 8">
            <a:extLst>
              <a:ext uri="{FF2B5EF4-FFF2-40B4-BE49-F238E27FC236}">
                <a16:creationId xmlns:a16="http://schemas.microsoft.com/office/drawing/2014/main" id="{09CD46C9-F825-F24F-96B1-9855F8C9E5A4}"/>
              </a:ext>
            </a:extLst>
          </p:cNvPr>
          <p:cNvPicPr>
            <a:picLocks noChangeAspect="1"/>
          </p:cNvPicPr>
          <p:nvPr/>
        </p:nvPicPr>
        <p:blipFill rotWithShape="1">
          <a:blip r:embed="rId4">
            <a:extLst>
              <a:ext uri="{BEBA8EAE-BF5A-486C-A8C5-ECC9F3942E4B}">
                <a14:imgProps xmlns:a14="http://schemas.microsoft.com/office/drawing/2010/main">
                  <a14:imgLayer r:embed="rId5">
                    <a14:imgEffect>
                      <a14:artisticPhotocopy/>
                    </a14:imgEffect>
                  </a14:imgLayer>
                </a14:imgProps>
              </a:ext>
            </a:extLst>
          </a:blip>
          <a:srcRect l="-1" t="-15186" r="-18317" b="-2"/>
          <a:stretch/>
        </p:blipFill>
        <p:spPr>
          <a:xfrm>
            <a:off x="4792557" y="1672126"/>
            <a:ext cx="1880617" cy="1830879"/>
          </a:xfrm>
          <a:prstGeom prst="rect">
            <a:avLst/>
          </a:prstGeom>
        </p:spPr>
      </p:pic>
      <p:pic>
        <p:nvPicPr>
          <p:cNvPr id="10" name="Picture 9">
            <a:extLst>
              <a:ext uri="{FF2B5EF4-FFF2-40B4-BE49-F238E27FC236}">
                <a16:creationId xmlns:a16="http://schemas.microsoft.com/office/drawing/2014/main" id="{E3BA9C54-CF0B-4F47-80D4-15D0F28C9314}"/>
              </a:ext>
            </a:extLst>
          </p:cNvPr>
          <p:cNvPicPr>
            <a:picLocks noChangeAspect="1"/>
          </p:cNvPicPr>
          <p:nvPr/>
        </p:nvPicPr>
        <p:blipFill>
          <a:blip r:embed="rId6">
            <a:extLst>
              <a:ext uri="{BEBA8EAE-BF5A-486C-A8C5-ECC9F3942E4B}">
                <a14:imgProps xmlns:a14="http://schemas.microsoft.com/office/drawing/2010/main">
                  <a14:imgLayer r:embed="rId7">
                    <a14:imgEffect>
                      <a14:artisticChalkSketch/>
                    </a14:imgEffect>
                  </a14:imgLayer>
                </a14:imgProps>
              </a:ext>
            </a:extLst>
          </a:blip>
          <a:stretch>
            <a:fillRect/>
          </a:stretch>
        </p:blipFill>
        <p:spPr>
          <a:xfrm>
            <a:off x="7281693" y="2028306"/>
            <a:ext cx="1313589" cy="1313589"/>
          </a:xfrm>
          <a:prstGeom prst="rect">
            <a:avLst/>
          </a:prstGeom>
        </p:spPr>
      </p:pic>
      <p:pic>
        <p:nvPicPr>
          <p:cNvPr id="13" name="Picture 12">
            <a:extLst>
              <a:ext uri="{FF2B5EF4-FFF2-40B4-BE49-F238E27FC236}">
                <a16:creationId xmlns:a16="http://schemas.microsoft.com/office/drawing/2014/main" id="{C8593B07-9E3A-8B4F-989D-7B2BEE9D2CA8}"/>
              </a:ext>
            </a:extLst>
          </p:cNvPr>
          <p:cNvPicPr>
            <a:picLocks noChangeAspect="1"/>
          </p:cNvPicPr>
          <p:nvPr/>
        </p:nvPicPr>
        <p:blipFill>
          <a:blip r:embed="rId2">
            <a:extLst>
              <a:ext uri="{BEBA8EAE-BF5A-486C-A8C5-ECC9F3942E4B}">
                <a14:imgProps xmlns:a14="http://schemas.microsoft.com/office/drawing/2010/main">
                  <a14:imgLayer r:embed="rId3">
                    <a14:imgEffect>
                      <a14:artisticChalkSketch/>
                    </a14:imgEffect>
                  </a14:imgLayer>
                </a14:imgProps>
              </a:ext>
            </a:extLst>
          </a:blip>
          <a:stretch>
            <a:fillRect/>
          </a:stretch>
        </p:blipFill>
        <p:spPr>
          <a:xfrm>
            <a:off x="1671752" y="2082597"/>
            <a:ext cx="1103972" cy="1259299"/>
          </a:xfrm>
          <a:prstGeom prst="rect">
            <a:avLst/>
          </a:prstGeom>
        </p:spPr>
      </p:pic>
      <p:pic>
        <p:nvPicPr>
          <p:cNvPr id="14" name="Picture 13">
            <a:extLst>
              <a:ext uri="{FF2B5EF4-FFF2-40B4-BE49-F238E27FC236}">
                <a16:creationId xmlns:a16="http://schemas.microsoft.com/office/drawing/2014/main" id="{D116DE46-8830-4546-8FF4-21CCC0C602CA}"/>
              </a:ext>
            </a:extLst>
          </p:cNvPr>
          <p:cNvPicPr>
            <a:picLocks noChangeAspect="1"/>
          </p:cNvPicPr>
          <p:nvPr/>
        </p:nvPicPr>
        <p:blipFill>
          <a:blip r:embed="rId2">
            <a:extLst>
              <a:ext uri="{BEBA8EAE-BF5A-486C-A8C5-ECC9F3942E4B}">
                <a14:imgProps xmlns:a14="http://schemas.microsoft.com/office/drawing/2010/main">
                  <a14:imgLayer r:embed="rId3">
                    <a14:imgEffect>
                      <a14:artisticChalkSketch/>
                    </a14:imgEffect>
                  </a14:imgLayer>
                </a14:imgProps>
              </a:ext>
            </a:extLst>
          </a:blip>
          <a:stretch>
            <a:fillRect/>
          </a:stretch>
        </p:blipFill>
        <p:spPr>
          <a:xfrm>
            <a:off x="460319" y="2082596"/>
            <a:ext cx="1103972" cy="1259299"/>
          </a:xfrm>
          <a:prstGeom prst="rect">
            <a:avLst/>
          </a:prstGeom>
        </p:spPr>
      </p:pic>
      <p:cxnSp>
        <p:nvCxnSpPr>
          <p:cNvPr id="15" name="Straight Connector 14">
            <a:extLst>
              <a:ext uri="{FF2B5EF4-FFF2-40B4-BE49-F238E27FC236}">
                <a16:creationId xmlns:a16="http://schemas.microsoft.com/office/drawing/2014/main" id="{308C987F-1FE0-864A-8C3A-7C2DD07AAD3F}"/>
              </a:ext>
            </a:extLst>
          </p:cNvPr>
          <p:cNvCxnSpPr>
            <a:cxnSpLocks/>
            <a:stCxn id="8" idx="3"/>
          </p:cNvCxnSpPr>
          <p:nvPr/>
        </p:nvCxnSpPr>
        <p:spPr>
          <a:xfrm>
            <a:off x="4010323" y="2712248"/>
            <a:ext cx="78223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3B06A02-CF54-594A-8997-4CE776D71809}"/>
              </a:ext>
            </a:extLst>
          </p:cNvPr>
          <p:cNvCxnSpPr>
            <a:cxnSpLocks/>
          </p:cNvCxnSpPr>
          <p:nvPr/>
        </p:nvCxnSpPr>
        <p:spPr>
          <a:xfrm>
            <a:off x="6498077" y="2712248"/>
            <a:ext cx="783616" cy="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6" name="Table 25">
            <a:extLst>
              <a:ext uri="{FF2B5EF4-FFF2-40B4-BE49-F238E27FC236}">
                <a16:creationId xmlns:a16="http://schemas.microsoft.com/office/drawing/2014/main" id="{EC627D7B-11B2-394C-BBF7-89983F7F0EED}"/>
              </a:ext>
            </a:extLst>
          </p:cNvPr>
          <p:cNvGraphicFramePr>
            <a:graphicFrameLocks noGrp="1"/>
          </p:cNvGraphicFramePr>
          <p:nvPr>
            <p:extLst>
              <p:ext uri="{D42A27DB-BD31-4B8C-83A1-F6EECF244321}">
                <p14:modId xmlns:p14="http://schemas.microsoft.com/office/powerpoint/2010/main" val="2953814624"/>
              </p:ext>
            </p:extLst>
          </p:nvPr>
        </p:nvGraphicFramePr>
        <p:xfrm>
          <a:off x="408562" y="4098175"/>
          <a:ext cx="11245174" cy="2286000"/>
        </p:xfrm>
        <a:graphic>
          <a:graphicData uri="http://schemas.openxmlformats.org/drawingml/2006/table">
            <a:tbl>
              <a:tblPr firstRow="1" bandRow="1">
                <a:tableStyleId>{7E9639D4-E3E2-4D34-9284-5A2195B3D0D7}</a:tableStyleId>
              </a:tblPr>
              <a:tblGrid>
                <a:gridCol w="5622587">
                  <a:extLst>
                    <a:ext uri="{9D8B030D-6E8A-4147-A177-3AD203B41FA5}">
                      <a16:colId xmlns:a16="http://schemas.microsoft.com/office/drawing/2014/main" val="747176768"/>
                    </a:ext>
                  </a:extLst>
                </a:gridCol>
                <a:gridCol w="5622587">
                  <a:extLst>
                    <a:ext uri="{9D8B030D-6E8A-4147-A177-3AD203B41FA5}">
                      <a16:colId xmlns:a16="http://schemas.microsoft.com/office/drawing/2014/main" val="3986843200"/>
                    </a:ext>
                  </a:extLst>
                </a:gridCol>
              </a:tblGrid>
              <a:tr h="370840">
                <a:tc>
                  <a:txBody>
                    <a:bodyPr/>
                    <a:lstStyle/>
                    <a:p>
                      <a:pPr algn="ctr"/>
                      <a:r>
                        <a:rPr lang="en-US" sz="2200" b="0" dirty="0">
                          <a:solidFill>
                            <a:schemeClr val="bg1"/>
                          </a:solidFill>
                        </a:rPr>
                        <a:t>Potential issue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200" b="0" dirty="0">
                          <a:solidFill>
                            <a:schemeClr val="bg1"/>
                          </a:solidFill>
                        </a:rPr>
                        <a:t>Fraud detection strategy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491148603"/>
                  </a:ext>
                </a:extLst>
              </a:tr>
              <a:tr h="370840">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kern="1200" dirty="0">
                          <a:solidFill>
                            <a:schemeClr val="tx1"/>
                          </a:solidFill>
                          <a:effectLst/>
                          <a:latin typeface="+mn-lt"/>
                          <a:ea typeface="+mn-ea"/>
                          <a:cs typeface="+mn-cs"/>
                        </a:rPr>
                        <a:t>Unbundling</a:t>
                      </a:r>
                      <a:endParaRPr lang="en-US" sz="2200" dirty="0"/>
                    </a:p>
                    <a:p>
                      <a:pPr marL="342900" indent="-342900">
                        <a:buFont typeface="Arial" panose="020B0604020202020204" pitchFamily="34" charset="0"/>
                        <a:buChar char="•"/>
                      </a:pPr>
                      <a:endParaRPr lang="en-US"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kern="1200" dirty="0">
                          <a:solidFill>
                            <a:schemeClr val="tx1"/>
                          </a:solidFill>
                          <a:effectLst/>
                          <a:latin typeface="+mn-lt"/>
                          <a:ea typeface="+mn-ea"/>
                          <a:cs typeface="+mn-cs"/>
                        </a:rPr>
                        <a:t>Multiple services from the same provider across claims that should have been grouped.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48027360"/>
                  </a:ext>
                </a:extLst>
              </a:tr>
              <a:tr h="370840">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kern="1200" dirty="0">
                          <a:solidFill>
                            <a:schemeClr val="tx1"/>
                          </a:solidFill>
                          <a:effectLst/>
                          <a:latin typeface="+mn-lt"/>
                          <a:ea typeface="+mn-ea"/>
                          <a:cs typeface="+mn-cs"/>
                        </a:rPr>
                        <a:t>Excessive/unnecessary services</a:t>
                      </a:r>
                      <a:endParaRPr lang="en-US"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kern="1200" dirty="0">
                          <a:solidFill>
                            <a:schemeClr val="tx1"/>
                          </a:solidFill>
                          <a:effectLst/>
                          <a:latin typeface="+mn-lt"/>
                          <a:ea typeface="+mn-ea"/>
                          <a:cs typeface="+mn-cs"/>
                        </a:rPr>
                        <a:t>Could be discovered when symptoms do not match diagnoses. </a:t>
                      </a:r>
                      <a:endParaRPr lang="en-US"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47869859"/>
                  </a:ext>
                </a:extLst>
              </a:tr>
            </a:tbl>
          </a:graphicData>
        </a:graphic>
      </p:graphicFrame>
    </p:spTree>
    <p:extLst>
      <p:ext uri="{BB962C8B-B14F-4D97-AF65-F5344CB8AC3E}">
        <p14:creationId xmlns:p14="http://schemas.microsoft.com/office/powerpoint/2010/main" val="3898496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EB51C-3D11-FE45-BEB7-D321253B1B55}"/>
              </a:ext>
            </a:extLst>
          </p:cNvPr>
          <p:cNvSpPr>
            <a:spLocks noGrp="1"/>
          </p:cNvSpPr>
          <p:nvPr>
            <p:ph type="title"/>
          </p:nvPr>
        </p:nvSpPr>
        <p:spPr>
          <a:xfrm>
            <a:off x="1" y="127000"/>
            <a:ext cx="12159576" cy="1097280"/>
          </a:xfrm>
        </p:spPr>
        <p:txBody>
          <a:bodyPr/>
          <a:lstStyle/>
          <a:p>
            <a:pPr algn="ctr"/>
            <a:r>
              <a:rPr lang="en-US" dirty="0"/>
              <a:t>Level 3: One provider, multiple claims, multiple patients</a:t>
            </a:r>
          </a:p>
        </p:txBody>
      </p:sp>
      <p:pic>
        <p:nvPicPr>
          <p:cNvPr id="8" name="Picture 7">
            <a:extLst>
              <a:ext uri="{FF2B5EF4-FFF2-40B4-BE49-F238E27FC236}">
                <a16:creationId xmlns:a16="http://schemas.microsoft.com/office/drawing/2014/main" id="{3045A92C-BC90-E142-BB3B-296BFE47D738}"/>
              </a:ext>
            </a:extLst>
          </p:cNvPr>
          <p:cNvPicPr>
            <a:picLocks noChangeAspect="1"/>
          </p:cNvPicPr>
          <p:nvPr/>
        </p:nvPicPr>
        <p:blipFill>
          <a:blip r:embed="rId2">
            <a:extLst>
              <a:ext uri="{BEBA8EAE-BF5A-486C-A8C5-ECC9F3942E4B}">
                <a14:imgProps xmlns:a14="http://schemas.microsoft.com/office/drawing/2010/main">
                  <a14:imgLayer r:embed="rId3">
                    <a14:imgEffect>
                      <a14:artisticChalkSketch/>
                    </a14:imgEffect>
                  </a14:imgLayer>
                </a14:imgProps>
              </a:ext>
            </a:extLst>
          </a:blip>
          <a:stretch>
            <a:fillRect/>
          </a:stretch>
        </p:blipFill>
        <p:spPr>
          <a:xfrm>
            <a:off x="2556161" y="2082598"/>
            <a:ext cx="1103972" cy="1259299"/>
          </a:xfrm>
          <a:prstGeom prst="rect">
            <a:avLst/>
          </a:prstGeom>
        </p:spPr>
      </p:pic>
      <p:pic>
        <p:nvPicPr>
          <p:cNvPr id="9" name="Picture 8">
            <a:extLst>
              <a:ext uri="{FF2B5EF4-FFF2-40B4-BE49-F238E27FC236}">
                <a16:creationId xmlns:a16="http://schemas.microsoft.com/office/drawing/2014/main" id="{09CD46C9-F825-F24F-96B1-9855F8C9E5A4}"/>
              </a:ext>
            </a:extLst>
          </p:cNvPr>
          <p:cNvPicPr>
            <a:picLocks noChangeAspect="1"/>
          </p:cNvPicPr>
          <p:nvPr/>
        </p:nvPicPr>
        <p:blipFill rotWithShape="1">
          <a:blip r:embed="rId4">
            <a:extLst>
              <a:ext uri="{BEBA8EAE-BF5A-486C-A8C5-ECC9F3942E4B}">
                <a14:imgProps xmlns:a14="http://schemas.microsoft.com/office/drawing/2010/main">
                  <a14:imgLayer r:embed="rId5">
                    <a14:imgEffect>
                      <a14:artisticPhotocopy/>
                    </a14:imgEffect>
                  </a14:imgLayer>
                </a14:imgProps>
              </a:ext>
            </a:extLst>
          </a:blip>
          <a:srcRect l="-1" t="-15186" r="-18317" b="-2"/>
          <a:stretch/>
        </p:blipFill>
        <p:spPr>
          <a:xfrm>
            <a:off x="4792557" y="1672126"/>
            <a:ext cx="1880617" cy="1830879"/>
          </a:xfrm>
          <a:prstGeom prst="rect">
            <a:avLst/>
          </a:prstGeom>
        </p:spPr>
      </p:pic>
      <p:pic>
        <p:nvPicPr>
          <p:cNvPr id="13" name="Picture 12">
            <a:extLst>
              <a:ext uri="{FF2B5EF4-FFF2-40B4-BE49-F238E27FC236}">
                <a16:creationId xmlns:a16="http://schemas.microsoft.com/office/drawing/2014/main" id="{08A92B95-BF4C-A240-ADB1-4156C7B3B7C2}"/>
              </a:ext>
            </a:extLst>
          </p:cNvPr>
          <p:cNvPicPr>
            <a:picLocks noChangeAspect="1"/>
          </p:cNvPicPr>
          <p:nvPr/>
        </p:nvPicPr>
        <p:blipFill>
          <a:blip r:embed="rId6">
            <a:extLst>
              <a:ext uri="{BEBA8EAE-BF5A-486C-A8C5-ECC9F3942E4B}">
                <a14:imgProps xmlns:a14="http://schemas.microsoft.com/office/drawing/2010/main">
                  <a14:imgLayer r:embed="rId7">
                    <a14:imgEffect>
                      <a14:artisticChalkSketch/>
                    </a14:imgEffect>
                  </a14:imgLayer>
                </a14:imgProps>
              </a:ext>
            </a:extLst>
          </a:blip>
          <a:stretch>
            <a:fillRect/>
          </a:stretch>
        </p:blipFill>
        <p:spPr>
          <a:xfrm>
            <a:off x="6808262" y="2025066"/>
            <a:ext cx="1313589" cy="1313589"/>
          </a:xfrm>
          <a:prstGeom prst="rect">
            <a:avLst/>
          </a:prstGeom>
        </p:spPr>
      </p:pic>
      <p:pic>
        <p:nvPicPr>
          <p:cNvPr id="14" name="Picture 13">
            <a:extLst>
              <a:ext uri="{FF2B5EF4-FFF2-40B4-BE49-F238E27FC236}">
                <a16:creationId xmlns:a16="http://schemas.microsoft.com/office/drawing/2014/main" id="{BD9AAA0B-0CED-F248-86F3-F58AA8C4A904}"/>
              </a:ext>
            </a:extLst>
          </p:cNvPr>
          <p:cNvPicPr>
            <a:picLocks noChangeAspect="1"/>
          </p:cNvPicPr>
          <p:nvPr/>
        </p:nvPicPr>
        <p:blipFill>
          <a:blip r:embed="rId6">
            <a:extLst>
              <a:ext uri="{BEBA8EAE-BF5A-486C-A8C5-ECC9F3942E4B}">
                <a14:imgProps xmlns:a14="http://schemas.microsoft.com/office/drawing/2010/main">
                  <a14:imgLayer r:embed="rId7">
                    <a14:imgEffect>
                      <a14:artisticChalkSketch/>
                    </a14:imgEffect>
                  </a14:imgLayer>
                </a14:imgProps>
              </a:ext>
            </a:extLst>
          </a:blip>
          <a:stretch>
            <a:fillRect/>
          </a:stretch>
        </p:blipFill>
        <p:spPr>
          <a:xfrm>
            <a:off x="7922330" y="2025066"/>
            <a:ext cx="1313589" cy="1313589"/>
          </a:xfrm>
          <a:prstGeom prst="rect">
            <a:avLst/>
          </a:prstGeom>
        </p:spPr>
      </p:pic>
      <p:pic>
        <p:nvPicPr>
          <p:cNvPr id="15" name="Picture 14">
            <a:extLst>
              <a:ext uri="{FF2B5EF4-FFF2-40B4-BE49-F238E27FC236}">
                <a16:creationId xmlns:a16="http://schemas.microsoft.com/office/drawing/2014/main" id="{D9C23D1B-286D-8043-A0FF-651984BA3292}"/>
              </a:ext>
            </a:extLst>
          </p:cNvPr>
          <p:cNvPicPr>
            <a:picLocks noChangeAspect="1"/>
          </p:cNvPicPr>
          <p:nvPr/>
        </p:nvPicPr>
        <p:blipFill>
          <a:blip r:embed="rId6">
            <a:extLst>
              <a:ext uri="{BEBA8EAE-BF5A-486C-A8C5-ECC9F3942E4B}">
                <a14:imgProps xmlns:a14="http://schemas.microsoft.com/office/drawing/2010/main">
                  <a14:imgLayer r:embed="rId7">
                    <a14:imgEffect>
                      <a14:artisticChalkSketch/>
                    </a14:imgEffect>
                  </a14:imgLayer>
                </a14:imgProps>
              </a:ext>
            </a:extLst>
          </a:blip>
          <a:stretch>
            <a:fillRect/>
          </a:stretch>
        </p:blipFill>
        <p:spPr>
          <a:xfrm>
            <a:off x="9055017" y="2033776"/>
            <a:ext cx="1313589" cy="1313589"/>
          </a:xfrm>
          <a:prstGeom prst="rect">
            <a:avLst/>
          </a:prstGeom>
        </p:spPr>
      </p:pic>
      <p:pic>
        <p:nvPicPr>
          <p:cNvPr id="16" name="Picture 15">
            <a:extLst>
              <a:ext uri="{FF2B5EF4-FFF2-40B4-BE49-F238E27FC236}">
                <a16:creationId xmlns:a16="http://schemas.microsoft.com/office/drawing/2014/main" id="{8033CEA8-1CF1-4048-837B-4A2029D35A08}"/>
              </a:ext>
            </a:extLst>
          </p:cNvPr>
          <p:cNvPicPr>
            <a:picLocks noChangeAspect="1"/>
          </p:cNvPicPr>
          <p:nvPr/>
        </p:nvPicPr>
        <p:blipFill>
          <a:blip r:embed="rId6">
            <a:extLst>
              <a:ext uri="{BEBA8EAE-BF5A-486C-A8C5-ECC9F3942E4B}">
                <a14:imgProps xmlns:a14="http://schemas.microsoft.com/office/drawing/2010/main">
                  <a14:imgLayer r:embed="rId7">
                    <a14:imgEffect>
                      <a14:artisticChalkSketch/>
                    </a14:imgEffect>
                  </a14:imgLayer>
                </a14:imgProps>
              </a:ext>
            </a:extLst>
          </a:blip>
          <a:stretch>
            <a:fillRect/>
          </a:stretch>
        </p:blipFill>
        <p:spPr>
          <a:xfrm>
            <a:off x="10170808" y="2025067"/>
            <a:ext cx="1313589" cy="1313589"/>
          </a:xfrm>
          <a:prstGeom prst="rect">
            <a:avLst/>
          </a:prstGeom>
        </p:spPr>
      </p:pic>
      <p:cxnSp>
        <p:nvCxnSpPr>
          <p:cNvPr id="17" name="Straight Connector 16">
            <a:extLst>
              <a:ext uri="{FF2B5EF4-FFF2-40B4-BE49-F238E27FC236}">
                <a16:creationId xmlns:a16="http://schemas.microsoft.com/office/drawing/2014/main" id="{8F3696DF-2E2E-7B4E-9578-0C97736ABF1C}"/>
              </a:ext>
            </a:extLst>
          </p:cNvPr>
          <p:cNvCxnSpPr>
            <a:cxnSpLocks/>
            <a:stCxn id="8" idx="3"/>
          </p:cNvCxnSpPr>
          <p:nvPr/>
        </p:nvCxnSpPr>
        <p:spPr>
          <a:xfrm>
            <a:off x="3660133" y="2712248"/>
            <a:ext cx="989688"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30E8ACC-B630-DF4B-B155-2BDF4BEEA8DD}"/>
              </a:ext>
            </a:extLst>
          </p:cNvPr>
          <p:cNvCxnSpPr>
            <a:cxnSpLocks/>
          </p:cNvCxnSpPr>
          <p:nvPr/>
        </p:nvCxnSpPr>
        <p:spPr>
          <a:xfrm>
            <a:off x="6459166" y="2639143"/>
            <a:ext cx="349096"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3" name="Table 22">
            <a:extLst>
              <a:ext uri="{FF2B5EF4-FFF2-40B4-BE49-F238E27FC236}">
                <a16:creationId xmlns:a16="http://schemas.microsoft.com/office/drawing/2014/main" id="{38611CA1-616E-3743-B656-036D734644CE}"/>
              </a:ext>
            </a:extLst>
          </p:cNvPr>
          <p:cNvGraphicFramePr>
            <a:graphicFrameLocks noGrp="1"/>
          </p:cNvGraphicFramePr>
          <p:nvPr>
            <p:extLst>
              <p:ext uri="{D42A27DB-BD31-4B8C-83A1-F6EECF244321}">
                <p14:modId xmlns:p14="http://schemas.microsoft.com/office/powerpoint/2010/main" val="3159249428"/>
              </p:ext>
            </p:extLst>
          </p:nvPr>
        </p:nvGraphicFramePr>
        <p:xfrm>
          <a:off x="408562" y="4098175"/>
          <a:ext cx="11245174" cy="1615440"/>
        </p:xfrm>
        <a:graphic>
          <a:graphicData uri="http://schemas.openxmlformats.org/drawingml/2006/table">
            <a:tbl>
              <a:tblPr firstRow="1" bandRow="1">
                <a:tableStyleId>{7E9639D4-E3E2-4D34-9284-5A2195B3D0D7}</a:tableStyleId>
              </a:tblPr>
              <a:tblGrid>
                <a:gridCol w="5622587">
                  <a:extLst>
                    <a:ext uri="{9D8B030D-6E8A-4147-A177-3AD203B41FA5}">
                      <a16:colId xmlns:a16="http://schemas.microsoft.com/office/drawing/2014/main" val="747176768"/>
                    </a:ext>
                  </a:extLst>
                </a:gridCol>
                <a:gridCol w="5622587">
                  <a:extLst>
                    <a:ext uri="{9D8B030D-6E8A-4147-A177-3AD203B41FA5}">
                      <a16:colId xmlns:a16="http://schemas.microsoft.com/office/drawing/2014/main" val="3986843200"/>
                    </a:ext>
                  </a:extLst>
                </a:gridCol>
              </a:tblGrid>
              <a:tr h="370840">
                <a:tc>
                  <a:txBody>
                    <a:bodyPr/>
                    <a:lstStyle/>
                    <a:p>
                      <a:pPr algn="ctr"/>
                      <a:r>
                        <a:rPr lang="en-US" sz="2200" b="0" dirty="0">
                          <a:solidFill>
                            <a:schemeClr val="bg1"/>
                          </a:solidFill>
                        </a:rPr>
                        <a:t>Potential issue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200" b="0" dirty="0">
                          <a:solidFill>
                            <a:schemeClr val="bg1"/>
                          </a:solidFill>
                        </a:rPr>
                        <a:t>Fraud detection strategy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491148603"/>
                  </a:ext>
                </a:extLst>
              </a:tr>
              <a:tr h="370840">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kern="1200" dirty="0">
                          <a:solidFill>
                            <a:schemeClr val="tx1"/>
                          </a:solidFill>
                          <a:effectLst/>
                          <a:latin typeface="+mn-lt"/>
                          <a:ea typeface="+mn-ea"/>
                          <a:cs typeface="+mn-cs"/>
                        </a:rPr>
                        <a:t>Phantom billing</a:t>
                      </a:r>
                      <a:endParaRPr lang="en-US"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kern="1200" dirty="0">
                          <a:solidFill>
                            <a:schemeClr val="tx1"/>
                          </a:solidFill>
                          <a:effectLst/>
                          <a:latin typeface="+mn-lt"/>
                          <a:ea typeface="+mn-ea"/>
                          <a:cs typeface="+mn-cs"/>
                        </a:rPr>
                        <a:t>Distribution among the patients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48027360"/>
                  </a:ext>
                </a:extLst>
              </a:tr>
              <a:tr h="370840">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kern="1200" dirty="0">
                          <a:solidFill>
                            <a:schemeClr val="tx1"/>
                          </a:solidFill>
                          <a:effectLst/>
                          <a:latin typeface="+mn-lt"/>
                          <a:ea typeface="+mn-ea"/>
                          <a:cs typeface="+mn-cs"/>
                        </a:rPr>
                        <a:t>Excessive/unnecessary services</a:t>
                      </a:r>
                      <a:endParaRPr lang="en-US"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kern="1200" dirty="0">
                          <a:solidFill>
                            <a:schemeClr val="tx1"/>
                          </a:solidFill>
                          <a:effectLst/>
                          <a:latin typeface="+mn-lt"/>
                          <a:ea typeface="+mn-ea"/>
                          <a:cs typeface="+mn-cs"/>
                        </a:rPr>
                        <a:t>Could be discovered when symptoms do not match diagnoses. </a:t>
                      </a:r>
                      <a:endParaRPr lang="en-US"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47869859"/>
                  </a:ext>
                </a:extLst>
              </a:tr>
            </a:tbl>
          </a:graphicData>
        </a:graphic>
      </p:graphicFrame>
    </p:spTree>
    <p:extLst>
      <p:ext uri="{BB962C8B-B14F-4D97-AF65-F5344CB8AC3E}">
        <p14:creationId xmlns:p14="http://schemas.microsoft.com/office/powerpoint/2010/main" val="3266790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Science Project 16x9">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060.potx" id="{B0D06C54-B873-49D2-AD73-EE9BB8599BFF}" vid="{334807F6-B3E0-4323-AC38-BDC7A606DAA1}"/>
    </a:ext>
  </a:extLst>
</a:theme>
</file>

<file path=ppt/theme/theme2.xml><?xml version="1.0" encoding="utf-8"?>
<a:theme xmlns:a="http://schemas.openxmlformats.org/drawingml/2006/main" name="Office Them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Science Project 16x9</Template>
  <TotalTime>1631</TotalTime>
  <Words>961</Words>
  <Application>Microsoft Macintosh PowerPoint</Application>
  <PresentationFormat>Widescreen</PresentationFormat>
  <Paragraphs>179</Paragraphs>
  <Slides>15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Calibri</vt:lpstr>
      <vt:lpstr>Science Project 16x9</vt:lpstr>
      <vt:lpstr>Feature engineering for credit card fraud</vt:lpstr>
      <vt:lpstr>Most physicians work ethically, but…</vt:lpstr>
      <vt:lpstr>Medicare/Medicaid &amp; private health insurance system</vt:lpstr>
      <vt:lpstr>Understand the health coding system</vt:lpstr>
      <vt:lpstr>Understand the health coding system</vt:lpstr>
      <vt:lpstr>Upcoding, unbundling</vt:lpstr>
      <vt:lpstr>Level 1: One patient, one physician, multiple claims</vt:lpstr>
      <vt:lpstr>Level 2: Multiple providers, multiple claims, one patient</vt:lpstr>
      <vt:lpstr>Level 3: One provider, multiple claims, multiple patients</vt:lpstr>
      <vt:lpstr>Level 5: Multiple providers, multiple claims, multiple policies</vt:lpstr>
      <vt:lpstr>Level 6: Multiple parties, criminal conspiracies</vt:lpstr>
      <vt:lpstr>Improving Fraud and Abuse Detection in General Physician Claims</vt:lpstr>
      <vt:lpstr>Features for Abuse &amp; Waste</vt:lpstr>
      <vt:lpstr>Features for Fraud Detection</vt:lpstr>
      <vt:lpstr>Work cited</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Science Project Title</dc:title>
  <dc:creator>Chris Kuo</dc:creator>
  <cp:lastModifiedBy>Chris Kuo</cp:lastModifiedBy>
  <cp:revision>196</cp:revision>
  <dcterms:created xsi:type="dcterms:W3CDTF">2018-03-24T21:31:47Z</dcterms:created>
  <dcterms:modified xsi:type="dcterms:W3CDTF">2018-05-17T23:14:42Z</dcterms:modified>
</cp:coreProperties>
</file>

<file path=docProps/thumbnail.jpeg>
</file>